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</p:sldMasterIdLst>
  <p:notesMasterIdLst>
    <p:notesMasterId r:id="rId38"/>
  </p:notesMasterIdLst>
  <p:sldIdLst>
    <p:sldId id="425" r:id="rId5"/>
    <p:sldId id="443" r:id="rId6"/>
    <p:sldId id="444" r:id="rId7"/>
    <p:sldId id="260" r:id="rId8"/>
    <p:sldId id="424" r:id="rId9"/>
    <p:sldId id="286" r:id="rId10"/>
    <p:sldId id="413" r:id="rId11"/>
    <p:sldId id="442" r:id="rId12"/>
    <p:sldId id="414" r:id="rId13"/>
    <p:sldId id="415" r:id="rId14"/>
    <p:sldId id="433" r:id="rId15"/>
    <p:sldId id="426" r:id="rId16"/>
    <p:sldId id="411" r:id="rId17"/>
    <p:sldId id="430" r:id="rId18"/>
    <p:sldId id="407" r:id="rId19"/>
    <p:sldId id="427" r:id="rId20"/>
    <p:sldId id="438" r:id="rId21"/>
    <p:sldId id="417" r:id="rId22"/>
    <p:sldId id="439" r:id="rId23"/>
    <p:sldId id="418" r:id="rId24"/>
    <p:sldId id="440" r:id="rId25"/>
    <p:sldId id="419" r:id="rId26"/>
    <p:sldId id="408" r:id="rId27"/>
    <p:sldId id="428" r:id="rId28"/>
    <p:sldId id="432" r:id="rId29"/>
    <p:sldId id="441" r:id="rId30"/>
    <p:sldId id="409" r:id="rId31"/>
    <p:sldId id="431" r:id="rId32"/>
    <p:sldId id="410" r:id="rId33"/>
    <p:sldId id="436" r:id="rId34"/>
    <p:sldId id="437" r:id="rId35"/>
    <p:sldId id="434" r:id="rId36"/>
    <p:sldId id="435" r:id="rId37"/>
  </p:sldIdLst>
  <p:sldSz cx="9144000" cy="6858000" type="screen4x3"/>
  <p:notesSz cx="6858000" cy="9144000"/>
  <p:defaultTextStyle>
    <a:defPPr>
      <a:defRPr lang="pt-BR"/>
    </a:defPPr>
    <a:lvl1pPr algn="ctr" rtl="0" fontAlgn="base">
      <a:lnSpc>
        <a:spcPct val="12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lnSpc>
        <a:spcPct val="12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lnSpc>
        <a:spcPct val="12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lnSpc>
        <a:spcPct val="12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lnSpc>
        <a:spcPct val="120000"/>
      </a:lnSpc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o Gome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99"/>
    <a:srgbClr val="800000"/>
    <a:srgbClr val="C0C0C0"/>
    <a:srgbClr val="00CC99"/>
    <a:srgbClr val="FFCC99"/>
    <a:srgbClr val="008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21" autoAdjust="0"/>
    <p:restoredTop sz="99513" autoAdjust="0"/>
  </p:normalViewPr>
  <p:slideViewPr>
    <p:cSldViewPr>
      <p:cViewPr>
        <p:scale>
          <a:sx n="75" d="100"/>
          <a:sy n="75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93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6ACF04D9-EAAF-4820-B6BD-BF148C68A66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D6B75-403B-4EB8-9EFA-1EDCE27A3CC4}" type="slidenum">
              <a:rPr lang="pt-BR"/>
              <a:pPr/>
              <a:t>3</a:t>
            </a:fld>
            <a:endParaRPr lang="pt-BR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CAD16-D601-427E-9B54-7C819B1EB4D1}" type="slidenum">
              <a:rPr lang="pt-BR"/>
              <a:pPr/>
              <a:t>11</a:t>
            </a:fld>
            <a:endParaRPr lang="pt-BR"/>
          </a:p>
        </p:txBody>
      </p:sp>
      <p:sp>
        <p:nvSpPr>
          <p:cNvPr id="317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088EB-3407-4194-B028-3B76B8834B5D}" type="slidenum">
              <a:rPr lang="pt-BR"/>
              <a:pPr/>
              <a:t>12</a:t>
            </a:fld>
            <a:endParaRPr lang="pt-BR"/>
          </a:p>
        </p:txBody>
      </p:sp>
      <p:sp>
        <p:nvSpPr>
          <p:cNvPr id="292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30738-700F-4845-A315-68F63D6ECF53}" type="slidenum">
              <a:rPr lang="pt-BR"/>
              <a:pPr/>
              <a:t>24</a:t>
            </a:fld>
            <a:endParaRPr lang="pt-BR"/>
          </a:p>
        </p:txBody>
      </p:sp>
      <p:sp>
        <p:nvSpPr>
          <p:cNvPr id="29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2A8377-E570-4829-94E9-AE5FFA23FFBC}" type="slidenum">
              <a:rPr lang="pt-BR"/>
              <a:pPr/>
              <a:t>32</a:t>
            </a:fld>
            <a:endParaRPr lang="pt-BR"/>
          </a:p>
        </p:txBody>
      </p:sp>
      <p:sp>
        <p:nvSpPr>
          <p:cNvPr id="321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BEDF7-9E1D-4AB5-B685-54BEF38D3612}" type="slidenum">
              <a:rPr lang="pt-BR"/>
              <a:pPr/>
              <a:t>33</a:t>
            </a:fld>
            <a:endParaRPr lang="pt-BR"/>
          </a:p>
        </p:txBody>
      </p:sp>
      <p:sp>
        <p:nvSpPr>
          <p:cNvPr id="323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C7B34-404D-4FB6-9F53-78E23293BC6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B339D-568C-461D-BB84-7DB61F2D8D3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2C0D5-2BE2-40AF-8871-00D9D3566EC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F4A87-B6F5-4E59-BE52-ABB323BD87D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CC8EE-B290-4AB7-9605-D490C664F2D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4C7DC-D56D-4C54-8AC8-633F77F10B7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24C0E-74DA-438A-BF28-C389A234DB3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9F5C4-4542-461D-A956-24E134E4A60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381FD-B0C9-4BEF-BE03-5166B46397B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28CA2-5715-473B-8C3B-BF4942D3E7E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2F359-4B38-48CC-83B2-69F4E26BF8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644480-F8C1-4DA9-840D-7208B46F7AA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A2F17E-75BE-4836-9863-3E14F4B60B7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4B23F-1DD4-4742-9B2A-FB49F34DF5A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91A66-44D6-41FA-A3CB-2918AFD0B80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AEFA8-0061-4026-9347-24B9822F112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E5032-B5CF-4E17-906D-24835E630EB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A98CD-75E1-4A74-B13A-434098645DF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81336-784E-47E5-81B3-9C813ABABD5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3A130-AD64-4FC2-98A9-4EDD03B8F11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C3CA9-8DA7-48E9-A91C-6999C411D6F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665C9-CE43-447B-9C99-9D375B5688E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446D7-5C31-449F-A370-ED7E13FF40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057400" cy="6096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019800" cy="6096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044F0-33FC-4FAF-ABAE-7E5106ADF7F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0"/>
            <a:ext cx="8229600" cy="6096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20665D-33D7-4AEA-AFAC-6167D48F08F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7AAAB7-BD36-4F1A-9C12-F3114778241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CE8DAA-D8AF-4A5A-AD34-6C8CAB92758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2EC313-75BD-4B8A-B3CC-4548655A1A4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471DC5-BDA1-49EA-BA78-926A7F24F08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F087DE-3E23-4C45-8DCA-CD7A3C2A38B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71A137-0409-4D27-AA76-22982E95845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3C132E-9C29-4D01-BEB5-5C4984CAF2D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A2D77D-D0F0-40A1-9C9E-56129B1743C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47F21-B331-4CD9-9CF3-D15EBA25695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D286FF-9C64-4AF5-84A2-73193BFEE4C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D0066A-2C1E-4FC1-BAFE-A4152810BDB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>
          <a:xfrm>
            <a:off x="250825" y="6453188"/>
            <a:ext cx="2890838" cy="279400"/>
          </a:xfrm>
        </p:spPr>
        <p:txBody>
          <a:bodyPr/>
          <a:lstStyle>
            <a:lvl1pPr>
              <a:defRPr/>
            </a:lvl1pPr>
          </a:lstStyle>
          <a:p>
            <a:fld id="{48B26998-2731-4092-BA4A-891F0E6C8AC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estilo do título mestre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os estilos do texto mestre</a:t>
            </a:r>
          </a:p>
          <a:p>
            <a:pPr lvl="1"/>
            <a:r>
              <a:rPr lang="en-GB" smtClean="0"/>
              <a:t>Segundo nível</a:t>
            </a:r>
          </a:p>
          <a:p>
            <a:pPr lvl="2"/>
            <a:r>
              <a:rPr lang="en-GB" smtClean="0"/>
              <a:t>Terceiro nível</a:t>
            </a:r>
          </a:p>
          <a:p>
            <a:pPr lvl="3"/>
            <a:r>
              <a:rPr lang="en-GB" smtClean="0"/>
              <a:t>Quarto nível</a:t>
            </a:r>
          </a:p>
          <a:p>
            <a:pPr lvl="4"/>
            <a:r>
              <a:rPr lang="en-GB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9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06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306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306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bg1"/>
                </a:solidFill>
              </a:defRPr>
            </a:lvl1pPr>
          </a:lstStyle>
          <a:p>
            <a:fld id="{C954E699-897B-48A8-A282-D31883D8E081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99" r:id="rId12"/>
    <p:sldLayoutId id="214748370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/>
            </a:gs>
            <a:gs pos="100000">
              <a:srgbClr val="00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lnSpc>
                <a:spcPct val="100000"/>
              </a:lnSpc>
              <a:defRPr sz="14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4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400">
                <a:latin typeface="Times New Roman" pitchFamily="18" charset="0"/>
              </a:defRPr>
            </a:lvl1pPr>
          </a:lstStyle>
          <a:p>
            <a:fld id="{56C14B23-3975-4AFD-9ED3-DF8AFACC04D5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311303" name="Line 7"/>
          <p:cNvSpPr>
            <a:spLocks noChangeShapeType="1"/>
          </p:cNvSpPr>
          <p:nvPr userDrawn="1"/>
        </p:nvSpPr>
        <p:spPr bwMode="auto">
          <a:xfrm>
            <a:off x="1143000" y="1143000"/>
            <a:ext cx="7848600" cy="0"/>
          </a:xfrm>
          <a:prstGeom prst="line">
            <a:avLst/>
          </a:prstGeom>
          <a:noFill/>
          <a:ln w="50800" cmpd="dbl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01" r:id="rId12"/>
  </p:sldLayoutIdLst>
  <p:timing>
    <p:tnLst>
      <p:par>
        <p:cTn id="1" dur="indefinite" restart="never" nodeType="tmRoot"/>
      </p:par>
    </p:tnLst>
  </p:timing>
  <p:txStyles>
    <p:titleStyle>
      <a:lvl1pPr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Monotype Sorts" pitchFamily="2" charset="2"/>
        <a:buChar char="v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>
                <a:gamma/>
                <a:shade val="46275"/>
                <a:invGamma/>
              </a:srgbClr>
            </a:gs>
            <a:gs pos="50000">
              <a:srgbClr val="000099"/>
            </a:gs>
            <a:gs pos="100000">
              <a:srgbClr val="0000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0825" y="6453188"/>
            <a:ext cx="289083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+mn-lt"/>
              </a:defRPr>
            </a:lvl1pPr>
          </a:lstStyle>
          <a:p>
            <a:fld id="{D3F0D0B8-4B7B-4295-9DEE-54F0D6CE8E47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3.xml"/><Relationship Id="rId4" Type="http://schemas.openxmlformats.org/officeDocument/2006/relationships/oleObject" Target="../embeddings/Gr_fico_do_Microsoft_Office_Excel1.xls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>
                <a:gamma/>
                <a:shade val="76078"/>
                <a:invGamma/>
              </a:srgbClr>
            </a:gs>
            <a:gs pos="50000">
              <a:srgbClr val="FFFFFF"/>
            </a:gs>
            <a:gs pos="100000">
              <a:srgbClr val="FFFFFF">
                <a:gamma/>
                <a:shade val="76078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69913" y="692150"/>
            <a:ext cx="7989887" cy="2663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>
                <a:solidFill>
                  <a:schemeClr val="tx1"/>
                </a:solidFill>
                <a:effectLst/>
              </a:rPr>
              <a:t>Sugestão Para Apresentação </a:t>
            </a:r>
            <a:br>
              <a:rPr lang="pt-BR">
                <a:solidFill>
                  <a:schemeClr val="tx1"/>
                </a:solidFill>
                <a:effectLst/>
              </a:rPr>
            </a:br>
            <a:r>
              <a:rPr lang="pt-BR">
                <a:solidFill>
                  <a:schemeClr val="tx1"/>
                </a:solidFill>
                <a:effectLst/>
              </a:rPr>
              <a:t>de ESTUDO ORIGINAL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sp>
        <p:nvSpPr>
          <p:cNvPr id="289799" name="Text Box 7"/>
          <p:cNvSpPr txBox="1">
            <a:spLocks noChangeArrowheads="1"/>
          </p:cNvSpPr>
          <p:nvPr/>
        </p:nvSpPr>
        <p:spPr bwMode="auto">
          <a:xfrm>
            <a:off x="3100388" y="5270500"/>
            <a:ext cx="2889250" cy="10826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Preparado por:</a:t>
            </a:r>
          </a:p>
          <a:p>
            <a:r>
              <a:rPr lang="pt-BR"/>
              <a:t>Cláudia Meirelles, Ms.</a:t>
            </a:r>
          </a:p>
          <a:p>
            <a:r>
              <a:rPr lang="pt-BR"/>
              <a:t>Paulo Sergio Gomes, Ph.D.</a:t>
            </a:r>
            <a:endParaRPr lang="en-US"/>
          </a:p>
        </p:txBody>
      </p:sp>
      <p:grpSp>
        <p:nvGrpSpPr>
          <p:cNvPr id="289800" name="Group 8"/>
          <p:cNvGrpSpPr>
            <a:grpSpLocks/>
          </p:cNvGrpSpPr>
          <p:nvPr/>
        </p:nvGrpSpPr>
        <p:grpSpPr bwMode="auto">
          <a:xfrm>
            <a:off x="6588125" y="5502275"/>
            <a:ext cx="2232025" cy="1022350"/>
            <a:chOff x="-204" y="210"/>
            <a:chExt cx="1406" cy="644"/>
          </a:xfrm>
        </p:grpSpPr>
        <p:pic>
          <p:nvPicPr>
            <p:cNvPr id="289801" name="Picture 9" descr="UGF-LOG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2" y="548"/>
              <a:ext cx="634" cy="306"/>
            </a:xfrm>
            <a:prstGeom prst="rect">
              <a:avLst/>
            </a:prstGeom>
            <a:noFill/>
          </p:spPr>
        </p:pic>
        <p:pic>
          <p:nvPicPr>
            <p:cNvPr id="289802" name="Picture 10" descr="crossbridges_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2081710">
              <a:off x="149" y="450"/>
              <a:ext cx="960" cy="188"/>
            </a:xfrm>
            <a:prstGeom prst="rect">
              <a:avLst/>
            </a:prstGeom>
            <a:noFill/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</p:pic>
        <p:sp>
          <p:nvSpPr>
            <p:cNvPr id="289803" name="Text Box 11"/>
            <p:cNvSpPr txBox="1">
              <a:spLocks noChangeArrowheads="1"/>
            </p:cNvSpPr>
            <p:nvPr/>
          </p:nvSpPr>
          <p:spPr bwMode="auto">
            <a:xfrm rot="-2090744">
              <a:off x="-204" y="210"/>
              <a:ext cx="140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sz="3200" b="1" i="1">
                  <a:latin typeface="Freestyle Script" pitchFamily="66" charset="0"/>
                </a:rPr>
                <a:t>Laboratório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56" name="Rectangle 28" descr="Pergaminho"/>
          <p:cNvSpPr>
            <a:spLocks noChangeArrowheads="1"/>
          </p:cNvSpPr>
          <p:nvPr/>
        </p:nvSpPr>
        <p:spPr bwMode="auto">
          <a:xfrm>
            <a:off x="179388" y="1125538"/>
            <a:ext cx="8713787" cy="53276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3600"/>
              <a:t>Evidências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395288" y="2411413"/>
            <a:ext cx="83534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800" i="1"/>
              <a:t> </a:t>
            </a:r>
            <a:r>
              <a:rPr lang="pt-BR" sz="2800" i="1">
                <a:sym typeface="Symbol" pitchFamily="18" charset="2"/>
              </a:rPr>
              <a:t> </a:t>
            </a:r>
            <a:r>
              <a:rPr lang="pt-BR" sz="2800" i="1"/>
              <a:t>1 RM </a:t>
            </a:r>
            <a:endParaRPr lang="pt-BR" sz="2400"/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000"/>
              <a:t>    Becque et al. Med Sci Sports Exerc 1997;29(suppl 5):S146</a:t>
            </a:r>
            <a:r>
              <a:rPr lang="pt-BR" sz="2800" i="1"/>
              <a:t> </a:t>
            </a:r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endParaRPr lang="pt-BR" sz="2000" i="1"/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400"/>
              <a:t> </a:t>
            </a:r>
            <a:r>
              <a:rPr lang="pt-BR" sz="2800" i="1">
                <a:sym typeface="Symbol" pitchFamily="18" charset="2"/>
              </a:rPr>
              <a:t> </a:t>
            </a:r>
            <a:r>
              <a:rPr lang="pt-BR" sz="2800" i="1"/>
              <a:t>Número de repetições</a:t>
            </a:r>
            <a:r>
              <a:rPr lang="pt-BR" sz="2800"/>
              <a:t>         </a:t>
            </a:r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000"/>
              <a:t>   Volek et al. J Am Diet Assoc 1997;97:765-70</a:t>
            </a:r>
          </a:p>
          <a:p>
            <a:pPr lvl="1" algn="l" eaLnBrk="0" hangingPunct="0">
              <a:lnSpc>
                <a:spcPct val="70000"/>
              </a:lnSpc>
              <a:spcBef>
                <a:spcPct val="20000"/>
              </a:spcBef>
            </a:pPr>
            <a:endParaRPr lang="pt-BR" sz="2000"/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400"/>
              <a:t> </a:t>
            </a:r>
            <a:r>
              <a:rPr lang="pt-BR" sz="2800" i="1">
                <a:sym typeface="Symbol" pitchFamily="18" charset="2"/>
              </a:rPr>
              <a:t></a:t>
            </a:r>
            <a:r>
              <a:rPr lang="pt-BR" sz="2400"/>
              <a:t> </a:t>
            </a:r>
            <a:r>
              <a:rPr lang="pt-BR" sz="2800" i="1"/>
              <a:t>Trabalho total</a:t>
            </a:r>
          </a:p>
          <a:p>
            <a:pPr algn="l" eaLnBrk="0" hangingPunct="0">
              <a:lnSpc>
                <a:spcPct val="70000"/>
              </a:lnSpc>
              <a:spcBef>
                <a:spcPct val="20000"/>
              </a:spcBef>
            </a:pPr>
            <a:r>
              <a:rPr lang="pt-BR" sz="2000"/>
              <a:t>   Johnson et al. Med Sci Sports Exerc 1997;29(suppl 5):S251</a:t>
            </a:r>
            <a:r>
              <a:rPr lang="pt-BR" sz="2800" i="1"/>
              <a:t> </a:t>
            </a:r>
          </a:p>
        </p:txBody>
      </p:sp>
      <p:sp>
        <p:nvSpPr>
          <p:cNvPr id="278551" name="Text Box 23"/>
          <p:cNvSpPr txBox="1">
            <a:spLocks noChangeArrowheads="1"/>
          </p:cNvSpPr>
          <p:nvPr/>
        </p:nvSpPr>
        <p:spPr bwMode="auto">
          <a:xfrm>
            <a:off x="250825" y="1219200"/>
            <a:ext cx="85693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pt-BR" sz="2800"/>
              <a:t>EFEITOS DA SUPLEMENTAÇÃO DE CREATINA 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</a:pPr>
            <a:r>
              <a:rPr lang="pt-BR" sz="2800"/>
              <a:t>- Sobre a </a:t>
            </a:r>
            <a:r>
              <a:rPr lang="pt-BR" sz="2800" b="1"/>
              <a:t>Força</a:t>
            </a:r>
            <a:r>
              <a:rPr lang="pt-BR" sz="2800"/>
              <a:t>: 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250825" y="5421313"/>
            <a:ext cx="80645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800"/>
              <a:t>- Sobre a </a:t>
            </a:r>
            <a:r>
              <a:rPr lang="pt-BR" sz="2800" b="1"/>
              <a:t>Potência</a:t>
            </a:r>
            <a:r>
              <a:rPr lang="pt-BR" sz="2800"/>
              <a:t>: </a:t>
            </a:r>
            <a:br>
              <a:rPr lang="pt-BR" sz="2800"/>
            </a:br>
            <a:r>
              <a:rPr lang="pt-BR" sz="2800"/>
              <a:t>    </a:t>
            </a:r>
            <a:r>
              <a:rPr lang="pt-BR" sz="3200"/>
              <a:t>...</a:t>
            </a:r>
            <a:endParaRPr lang="pt-BR" sz="2200"/>
          </a:p>
        </p:txBody>
      </p:sp>
      <p:sp>
        <p:nvSpPr>
          <p:cNvPr id="278558" name="Text Box 30"/>
          <p:cNvSpPr txBox="1">
            <a:spLocks noChangeArrowheads="1"/>
          </p:cNvSpPr>
          <p:nvPr/>
        </p:nvSpPr>
        <p:spPr bwMode="auto">
          <a:xfrm>
            <a:off x="179388" y="476250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419" name="Group 3"/>
          <p:cNvGraphicFramePr>
            <a:graphicFrameLocks noGrp="1"/>
          </p:cNvGraphicFramePr>
          <p:nvPr>
            <p:ph/>
          </p:nvPr>
        </p:nvGraphicFramePr>
        <p:xfrm>
          <a:off x="425450" y="1916113"/>
          <a:ext cx="8293100" cy="4705352"/>
        </p:xfrm>
        <a:graphic>
          <a:graphicData uri="http://schemas.openxmlformats.org/drawingml/2006/table">
            <a:tbl>
              <a:tblPr/>
              <a:tblGrid>
                <a:gridCol w="2058988"/>
                <a:gridCol w="2808287"/>
                <a:gridCol w="1254125"/>
                <a:gridCol w="2171700"/>
              </a:tblGrid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Estudos Agudos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Exercícios de Alongamento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Duração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Resultados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Kokkonen et al. (1998)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Flex/ext joelho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Estático assist/não assist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 x 5 exerc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7 min e 30 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 16 % SA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36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Nelson &amp; Kokkonen (2001)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Flex/ext joelho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Balístico assist/não assist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 x 5 exerc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7 min e 30 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 9 % SA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379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Serzedêlo Corrêa et al. (2003)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quadríceps, posteriores de coxa,panturrilha e glúteos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 exercícios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 min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  10,6 % SA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16449" name="Text Box 33"/>
          <p:cNvSpPr txBox="1">
            <a:spLocks noChangeArrowheads="1"/>
          </p:cNvSpPr>
          <p:nvPr/>
        </p:nvSpPr>
        <p:spPr bwMode="auto">
          <a:xfrm>
            <a:off x="0" y="765175"/>
            <a:ext cx="9144000" cy="1006475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t-BR" sz="3200">
                <a:solidFill>
                  <a:srgbClr val="000066"/>
                </a:solidFill>
              </a:rPr>
              <a:t>Efeito do alongamento sobre </a:t>
            </a:r>
            <a:br>
              <a:rPr lang="pt-BR" sz="3200">
                <a:solidFill>
                  <a:srgbClr val="000066"/>
                </a:solidFill>
              </a:rPr>
            </a:br>
            <a:r>
              <a:rPr lang="pt-BR" sz="3200">
                <a:solidFill>
                  <a:srgbClr val="000066"/>
                </a:solidFill>
              </a:rPr>
              <a:t>a amplitude articular</a:t>
            </a:r>
          </a:p>
        </p:txBody>
      </p:sp>
      <p:sp>
        <p:nvSpPr>
          <p:cNvPr id="316456" name="Text Box 40"/>
          <p:cNvSpPr txBox="1">
            <a:spLocks noChangeArrowheads="1"/>
          </p:cNvSpPr>
          <p:nvPr/>
        </p:nvSpPr>
        <p:spPr bwMode="auto">
          <a:xfrm>
            <a:off x="5364163" y="6118225"/>
            <a:ext cx="3311525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>
                <a:solidFill>
                  <a:srgbClr val="000066"/>
                </a:solidFill>
              </a:rPr>
              <a:t>SA: Teste sentar e alcançar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16457" name="Text Box 41"/>
          <p:cNvSpPr txBox="1">
            <a:spLocks noChangeArrowheads="1"/>
          </p:cNvSpPr>
          <p:nvPr/>
        </p:nvSpPr>
        <p:spPr bwMode="auto">
          <a:xfrm>
            <a:off x="179388" y="1341438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000000"/>
                </a:solidFill>
              </a:rPr>
              <a:t>Exemplo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16459" name="Rectangle 43"/>
          <p:cNvSpPr>
            <a:spLocks noChangeArrowheads="1"/>
          </p:cNvSpPr>
          <p:nvPr/>
        </p:nvSpPr>
        <p:spPr bwMode="auto">
          <a:xfrm>
            <a:off x="3346450" y="88900"/>
            <a:ext cx="2452688" cy="676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3200">
                <a:solidFill>
                  <a:srgbClr val="FFFFFF"/>
                </a:solidFill>
              </a:rPr>
              <a:t>EVIDÊNCIAS</a:t>
            </a:r>
            <a:endParaRPr lang="en-US" sz="3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1258888" y="6165850"/>
            <a:ext cx="7418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</a:pPr>
            <a:r>
              <a:rPr lang="pt-BR" sz="2400" u="sng">
                <a:solidFill>
                  <a:srgbClr val="FFFFFF"/>
                </a:solidFill>
                <a:latin typeface="Arial" charset="0"/>
              </a:rPr>
              <a:t>                                                            Assuntos gerais      </a:t>
            </a:r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 w="57150" cmpd="thickThin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3200"/>
              <a:t>Apresentação de figuras de outros autores</a:t>
            </a:r>
          </a:p>
        </p:txBody>
      </p:sp>
      <p:pic>
        <p:nvPicPr>
          <p:cNvPr id="291845" name="Picture 5"/>
          <p:cNvPicPr>
            <a:picLocks noChangeAspect="1" noChangeArrowheads="1"/>
          </p:cNvPicPr>
          <p:nvPr>
            <p:ph/>
          </p:nvPr>
        </p:nvPicPr>
        <p:blipFill>
          <a:blip r:embed="rId3"/>
          <a:srcRect l="4492" t="6003" r="4492" b="5997"/>
          <a:stretch>
            <a:fillRect/>
          </a:stretch>
        </p:blipFill>
        <p:spPr>
          <a:xfrm>
            <a:off x="1474788" y="1196975"/>
            <a:ext cx="6192837" cy="4732338"/>
          </a:xfrm>
          <a:noFill/>
          <a:ln/>
        </p:spPr>
      </p:pic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2987675" y="6229350"/>
            <a:ext cx="58324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828675" hangingPunct="0">
              <a:lnSpc>
                <a:spcPct val="97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21538" algn="l"/>
                <a:tab pos="7880350" algn="l"/>
                <a:tab pos="8534400" algn="l"/>
              </a:tabLst>
            </a:pPr>
            <a:r>
              <a:rPr lang="en-GB" sz="2000"/>
              <a:t>Ross. New Engl J Med 1999; 340: 115-126</a:t>
            </a:r>
          </a:p>
        </p:txBody>
      </p:sp>
      <p:sp>
        <p:nvSpPr>
          <p:cNvPr id="291849" name="Text Box 9"/>
          <p:cNvSpPr txBox="1">
            <a:spLocks noChangeArrowheads="1"/>
          </p:cNvSpPr>
          <p:nvPr/>
        </p:nvSpPr>
        <p:spPr bwMode="auto">
          <a:xfrm>
            <a:off x="7380288" y="2441575"/>
            <a:ext cx="1582737" cy="714375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t-BR"/>
              <a:t>Citar a referência</a:t>
            </a:r>
            <a:endParaRPr lang="en-US"/>
          </a:p>
        </p:txBody>
      </p:sp>
      <p:sp>
        <p:nvSpPr>
          <p:cNvPr id="291850" name="Line 10"/>
          <p:cNvSpPr>
            <a:spLocks noChangeShapeType="1"/>
          </p:cNvSpPr>
          <p:nvPr/>
        </p:nvSpPr>
        <p:spPr bwMode="auto">
          <a:xfrm>
            <a:off x="8172450" y="3141663"/>
            <a:ext cx="0" cy="3024187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91851" name="Text Box 11"/>
          <p:cNvSpPr txBox="1">
            <a:spLocks noChangeArrowheads="1"/>
          </p:cNvSpPr>
          <p:nvPr/>
        </p:nvSpPr>
        <p:spPr bwMode="auto">
          <a:xfrm>
            <a:off x="250825" y="1135063"/>
            <a:ext cx="1225550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  <p:sp>
        <p:nvSpPr>
          <p:cNvPr id="291852" name="Text Box 12"/>
          <p:cNvSpPr txBox="1">
            <a:spLocks noChangeArrowheads="1"/>
          </p:cNvSpPr>
          <p:nvPr/>
        </p:nvSpPr>
        <p:spPr bwMode="auto">
          <a:xfrm>
            <a:off x="1116013" y="5437188"/>
            <a:ext cx="2016125" cy="581025"/>
          </a:xfrm>
          <a:prstGeom prst="rect">
            <a:avLst/>
          </a:prstGeom>
          <a:solidFill>
            <a:schemeClr val="tx2"/>
          </a:solidFill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pt-BR" sz="1600"/>
              <a:t>Permeabilidade endotelial</a:t>
            </a:r>
            <a:endParaRPr lang="en-US" sz="1600"/>
          </a:p>
        </p:txBody>
      </p:sp>
      <p:sp>
        <p:nvSpPr>
          <p:cNvPr id="291853" name="Text Box 13"/>
          <p:cNvSpPr txBox="1">
            <a:spLocks noChangeArrowheads="1"/>
          </p:cNvSpPr>
          <p:nvPr/>
        </p:nvSpPr>
        <p:spPr bwMode="auto">
          <a:xfrm>
            <a:off x="3059113" y="5445125"/>
            <a:ext cx="1657350" cy="581025"/>
          </a:xfrm>
          <a:prstGeom prst="rect">
            <a:avLst/>
          </a:prstGeom>
          <a:solidFill>
            <a:schemeClr val="tx2"/>
          </a:solidFill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pt-BR" sz="1600"/>
              <a:t>Migração de leucócitos</a:t>
            </a:r>
            <a:endParaRPr lang="en-US" sz="1600"/>
          </a:p>
        </p:txBody>
      </p:sp>
      <p:sp>
        <p:nvSpPr>
          <p:cNvPr id="291854" name="Text Box 14"/>
          <p:cNvSpPr txBox="1">
            <a:spLocks noChangeArrowheads="1"/>
          </p:cNvSpPr>
          <p:nvPr/>
        </p:nvSpPr>
        <p:spPr bwMode="auto">
          <a:xfrm>
            <a:off x="4572000" y="5411788"/>
            <a:ext cx="1657350" cy="581025"/>
          </a:xfrm>
          <a:prstGeom prst="rect">
            <a:avLst/>
          </a:prstGeom>
          <a:solidFill>
            <a:schemeClr val="tx2"/>
          </a:solidFill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pt-BR" sz="1600"/>
              <a:t>Adesão endotelial</a:t>
            </a:r>
            <a:endParaRPr lang="en-US" sz="1600"/>
          </a:p>
        </p:txBody>
      </p:sp>
      <p:sp>
        <p:nvSpPr>
          <p:cNvPr id="291855" name="Text Box 15"/>
          <p:cNvSpPr txBox="1">
            <a:spLocks noChangeArrowheads="1"/>
          </p:cNvSpPr>
          <p:nvPr/>
        </p:nvSpPr>
        <p:spPr bwMode="auto">
          <a:xfrm>
            <a:off x="6010275" y="5373688"/>
            <a:ext cx="1657350" cy="581025"/>
          </a:xfrm>
          <a:prstGeom prst="rect">
            <a:avLst/>
          </a:prstGeom>
          <a:solidFill>
            <a:schemeClr val="tx2"/>
          </a:solidFill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pt-BR" sz="1600"/>
              <a:t>Adesão leucócitos</a:t>
            </a:r>
            <a:endParaRPr lang="en-US" sz="1600"/>
          </a:p>
        </p:txBody>
      </p:sp>
      <p:sp>
        <p:nvSpPr>
          <p:cNvPr id="291856" name="Text Box 16"/>
          <p:cNvSpPr txBox="1">
            <a:spLocks noChangeArrowheads="1"/>
          </p:cNvSpPr>
          <p:nvPr/>
        </p:nvSpPr>
        <p:spPr bwMode="auto">
          <a:xfrm>
            <a:off x="395288" y="2586038"/>
            <a:ext cx="1582737" cy="10160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t-BR"/>
              <a:t>Traduzir o texto, se possível</a:t>
            </a:r>
            <a:endParaRPr lang="en-US"/>
          </a:p>
        </p:txBody>
      </p:sp>
      <p:sp>
        <p:nvSpPr>
          <p:cNvPr id="291857" name="Line 17"/>
          <p:cNvSpPr>
            <a:spLocks noChangeShapeType="1"/>
          </p:cNvSpPr>
          <p:nvPr/>
        </p:nvSpPr>
        <p:spPr bwMode="auto">
          <a:xfrm>
            <a:off x="611188" y="3500438"/>
            <a:ext cx="0" cy="208756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91858" name="Line 18"/>
          <p:cNvSpPr>
            <a:spLocks noChangeShapeType="1"/>
          </p:cNvSpPr>
          <p:nvPr/>
        </p:nvSpPr>
        <p:spPr bwMode="auto">
          <a:xfrm>
            <a:off x="611188" y="5589588"/>
            <a:ext cx="720725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OBJETIVO(s)</a:t>
            </a:r>
          </a:p>
        </p:txBody>
      </p:sp>
      <p:sp>
        <p:nvSpPr>
          <p:cNvPr id="274435" name="Line 3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468313" y="1916113"/>
            <a:ext cx="7883525" cy="35067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200"/>
              <a:t> Apresentado(s) de forma clara e precisa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200"/>
              <a:t> Usar verbo no infinitivo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200"/>
              <a:t> Aqui se apresenta o que foi feito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200"/>
              <a:t> Especificar o que foi estudado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200"/>
              <a:t> Um ou mais 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A0000"/>
          </a:solidFill>
        </p:spPr>
        <p:txBody>
          <a:bodyPr/>
          <a:lstStyle/>
          <a:p>
            <a:r>
              <a:rPr lang="pt-BR">
                <a:solidFill>
                  <a:srgbClr val="FFFFCC"/>
                </a:solidFill>
              </a:rPr>
              <a:t>OBJETIVOS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noFill/>
        </p:spPr>
        <p:txBody>
          <a:bodyPr/>
          <a:lstStyle/>
          <a:p>
            <a:r>
              <a:rPr lang="pt-BR"/>
              <a:t>Principal: comparar o efeito agudo de duas diferentes velocidades de aquecimento neuromuscular específico sobre o desempenho da força no modo isocinético. </a:t>
            </a:r>
          </a:p>
          <a:p>
            <a:endParaRPr lang="pt-BR"/>
          </a:p>
          <a:p>
            <a:r>
              <a:rPr lang="pt-BR"/>
              <a:t>Secundário: comparar, para cada gênero, o efeito agudo de duas diferentes velocidades de aquecimento entre os membros dominante e não dominante sobre o desempenho da força no modo isocinético. </a:t>
            </a:r>
          </a:p>
        </p:txBody>
      </p:sp>
      <p:sp>
        <p:nvSpPr>
          <p:cNvPr id="307205" name="Text Box 5"/>
          <p:cNvSpPr txBox="1">
            <a:spLocks noChangeArrowheads="1"/>
          </p:cNvSpPr>
          <p:nvPr/>
        </p:nvSpPr>
        <p:spPr bwMode="auto">
          <a:xfrm>
            <a:off x="396875" y="908050"/>
            <a:ext cx="1582738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Exemplo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MÉTODOS</a:t>
            </a:r>
          </a:p>
        </p:txBody>
      </p:sp>
      <p:sp>
        <p:nvSpPr>
          <p:cNvPr id="270339" name="Line 3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250825" y="1374775"/>
            <a:ext cx="86423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>
                <a:latin typeface="Arial" charset="0"/>
              </a:rPr>
              <a:t> Apresentar passo a passo, mas não detalhar exageradamente 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>
                <a:latin typeface="Arial" charset="0"/>
              </a:rPr>
              <a:t> Esclarecer o desenho experimental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>
                <a:latin typeface="Arial" charset="0"/>
              </a:rPr>
              <a:t> Sugere-se subdividir em (1) amostra, (2) desenho experimental; (3) testes; (4) análise estatística; outros que se fizerem necessários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>
                <a:latin typeface="Arial" charset="0"/>
              </a:rPr>
              <a:t> Usar fotos e esquemas que facilitem a compreensão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>
                <a:latin typeface="Arial" charset="0"/>
              </a:rPr>
              <a:t> Apresentar equações que eventualmente tenham sido aplicadas/utilizadas</a:t>
            </a:r>
          </a:p>
        </p:txBody>
      </p:sp>
      <p:sp>
        <p:nvSpPr>
          <p:cNvPr id="270343" name="Line 7"/>
          <p:cNvSpPr>
            <a:spLocks noChangeShapeType="1"/>
          </p:cNvSpPr>
          <p:nvPr/>
        </p:nvSpPr>
        <p:spPr bwMode="auto">
          <a:xfrm>
            <a:off x="252413" y="647065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0386" name="Rectangle 50"/>
          <p:cNvSpPr>
            <a:spLocks noChangeArrowheads="1"/>
          </p:cNvSpPr>
          <p:nvPr/>
        </p:nvSpPr>
        <p:spPr bwMode="auto">
          <a:xfrm>
            <a:off x="250825" y="6035675"/>
            <a:ext cx="8642350" cy="561975"/>
          </a:xfrm>
          <a:prstGeom prst="rect">
            <a:avLst/>
          </a:prstGeom>
          <a:solidFill>
            <a:srgbClr val="FFCC99"/>
          </a:soli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pt-BR" sz="2800"/>
              <a:t>Utilizar de 1 a 3 slides</a:t>
            </a:r>
            <a:endParaRPr lang="pt-BR" sz="2000">
              <a:solidFill>
                <a:schemeClr val="folHlink"/>
              </a:solidFill>
            </a:endParaRPr>
          </a:p>
        </p:txBody>
      </p:sp>
      <p:sp>
        <p:nvSpPr>
          <p:cNvPr id="270387" name="Line 51"/>
          <p:cNvSpPr>
            <a:spLocks noChangeShapeType="1"/>
          </p:cNvSpPr>
          <p:nvPr/>
        </p:nvSpPr>
        <p:spPr bwMode="auto">
          <a:xfrm>
            <a:off x="252413" y="603567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0388" name="Line 52"/>
          <p:cNvSpPr>
            <a:spLocks noChangeShapeType="1"/>
          </p:cNvSpPr>
          <p:nvPr/>
        </p:nvSpPr>
        <p:spPr bwMode="auto">
          <a:xfrm>
            <a:off x="252413" y="659765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Amostra</a:t>
            </a:r>
          </a:p>
        </p:txBody>
      </p:sp>
      <p:sp>
        <p:nvSpPr>
          <p:cNvPr id="293892" name="Text Box 4"/>
          <p:cNvSpPr txBox="1">
            <a:spLocks noChangeArrowheads="1"/>
          </p:cNvSpPr>
          <p:nvPr/>
        </p:nvSpPr>
        <p:spPr bwMode="auto">
          <a:xfrm>
            <a:off x="250825" y="1484313"/>
            <a:ext cx="8642350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>
                <a:latin typeface="Arial" charset="0"/>
              </a:rPr>
              <a:t> Detalhar critérios de seleção e recrutamento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>
                <a:latin typeface="Arial" charset="0"/>
              </a:rPr>
              <a:t> Apresentar: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400">
                <a:latin typeface="Arial" charset="0"/>
              </a:rPr>
              <a:t> n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400">
                <a:latin typeface="Arial" charset="0"/>
              </a:rPr>
              <a:t> Gênero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400">
                <a:latin typeface="Arial" charset="0"/>
              </a:rPr>
              <a:t> Idade</a:t>
            </a:r>
          </a:p>
          <a:p>
            <a:pPr lvl="1" algn="l" eaLnBrk="0" hangingPunct="0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400">
                <a:latin typeface="Arial" charset="0"/>
              </a:rPr>
              <a:t> Variáveis morfológicas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>
                <a:latin typeface="Arial" charset="0"/>
              </a:rPr>
              <a:t> Sugere-se o uso de tabela</a:t>
            </a:r>
            <a:r>
              <a:rPr lang="pt-BR" sz="24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412875"/>
            <a:ext cx="6624637" cy="703263"/>
          </a:xfrm>
        </p:spPr>
        <p:txBody>
          <a:bodyPr/>
          <a:lstStyle/>
          <a:p>
            <a:pPr algn="l"/>
            <a:r>
              <a:rPr lang="pt-BR" sz="2800">
                <a:solidFill>
                  <a:srgbClr val="FFFF00"/>
                </a:solidFill>
              </a:rPr>
              <a:t>Amostra (n=37; 12 H e 25 M)</a:t>
            </a:r>
          </a:p>
        </p:txBody>
      </p:sp>
      <p:graphicFrame>
        <p:nvGraphicFramePr>
          <p:cNvPr id="327683" name="Group 3"/>
          <p:cNvGraphicFramePr>
            <a:graphicFrameLocks noGrp="1"/>
          </p:cNvGraphicFramePr>
          <p:nvPr>
            <p:ph type="tbl" idx="1"/>
          </p:nvPr>
        </p:nvGraphicFramePr>
        <p:xfrm>
          <a:off x="900113" y="2138363"/>
          <a:ext cx="6959917" cy="2443164"/>
        </p:xfrm>
        <a:graphic>
          <a:graphicData uri="http://schemas.openxmlformats.org/drawingml/2006/table">
            <a:tbl>
              <a:tblPr/>
              <a:tblGrid>
                <a:gridCol w="4032250"/>
                <a:gridCol w="2719387"/>
                <a:gridCol w="208280"/>
              </a:tblGrid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Variáveis 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Média </a:t>
                      </a: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</a:t>
                      </a: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DP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Idade (anos)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21 </a:t>
                      </a: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thickThin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Massa corporal (kg)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61,0 </a:t>
                      </a: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12,6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Estatura (cm)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165,6 </a:t>
                      </a: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8,6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  <a:gs pos="50000">
                          <a:srgbClr val="3333CC">
                            <a:alpha val="84000"/>
                          </a:srgbClr>
                        </a:gs>
                        <a:gs pos="100000">
                          <a:srgbClr val="3333CC">
                            <a:gamma/>
                            <a:shade val="57255"/>
                            <a:invGamma/>
                            <a:alpha val="86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327709" name="Rectangle 29"/>
          <p:cNvSpPr>
            <a:spLocks noChangeArrowheads="1"/>
          </p:cNvSpPr>
          <p:nvPr/>
        </p:nvSpPr>
        <p:spPr bwMode="auto">
          <a:xfrm>
            <a:off x="446088" y="188913"/>
            <a:ext cx="8229600" cy="11430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rgbClr val="000066"/>
                </a:solidFill>
              </a:rPr>
              <a:t>MÉTODOS</a:t>
            </a:r>
          </a:p>
        </p:txBody>
      </p:sp>
      <p:sp>
        <p:nvSpPr>
          <p:cNvPr id="327710" name="Rectangle 30"/>
          <p:cNvSpPr>
            <a:spLocks noChangeArrowheads="1"/>
          </p:cNvSpPr>
          <p:nvPr/>
        </p:nvSpPr>
        <p:spPr bwMode="auto">
          <a:xfrm>
            <a:off x="304800" y="4797425"/>
            <a:ext cx="8382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>
              <a:spcBef>
                <a:spcPct val="20000"/>
              </a:spcBef>
            </a:pPr>
            <a:r>
              <a:rPr lang="pt-BR" sz="2400">
                <a:solidFill>
                  <a:srgbClr val="FFFFCC"/>
                </a:solidFill>
              </a:rPr>
              <a:t>Critérios de exclusão</a:t>
            </a:r>
            <a:endParaRPr lang="pt-BR" sz="2000">
              <a:solidFill>
                <a:srgbClr val="FFFFCC"/>
              </a:solidFill>
            </a:endParaRP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r>
              <a:rPr lang="pt-BR" sz="2000">
                <a:solidFill>
                  <a:srgbClr val="FFFFCC"/>
                </a:solidFill>
              </a:rPr>
              <a:t>Uso de qualquer substância ergogênica</a:t>
            </a: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r>
              <a:rPr lang="pt-BR" sz="2000">
                <a:solidFill>
                  <a:srgbClr val="FFFFCC"/>
                </a:solidFill>
              </a:rPr>
              <a:t>Algias e/ou lesão na musculatura e articulação envolvida</a:t>
            </a:r>
          </a:p>
          <a:p>
            <a:pPr marL="1143000" lvl="2" indent="-228600" algn="l">
              <a:spcBef>
                <a:spcPct val="20000"/>
              </a:spcBef>
              <a:buFontTx/>
              <a:buChar char="•"/>
            </a:pPr>
            <a:r>
              <a:rPr lang="pt-BR" sz="2000">
                <a:solidFill>
                  <a:srgbClr val="FFFFCC"/>
                </a:solidFill>
              </a:rPr>
              <a:t> Início de treinamento contra-resistência</a:t>
            </a:r>
          </a:p>
        </p:txBody>
      </p:sp>
      <p:sp>
        <p:nvSpPr>
          <p:cNvPr id="327711" name="Text Box 31"/>
          <p:cNvSpPr txBox="1">
            <a:spLocks noChangeArrowheads="1"/>
          </p:cNvSpPr>
          <p:nvPr/>
        </p:nvSpPr>
        <p:spPr bwMode="auto">
          <a:xfrm>
            <a:off x="395288" y="836613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/>
          </p:cNvSpPr>
          <p:nvPr/>
        </p:nvSpPr>
        <p:spPr bwMode="auto">
          <a:xfrm>
            <a:off x="395288" y="260350"/>
            <a:ext cx="8353425" cy="115252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Desenho experimental</a:t>
            </a:r>
          </a:p>
        </p:txBody>
      </p:sp>
      <p:grpSp>
        <p:nvGrpSpPr>
          <p:cNvPr id="280581" name="Group 5"/>
          <p:cNvGrpSpPr>
            <a:grpSpLocks/>
          </p:cNvGrpSpPr>
          <p:nvPr/>
        </p:nvGrpSpPr>
        <p:grpSpPr bwMode="auto">
          <a:xfrm>
            <a:off x="1042988" y="1916113"/>
            <a:ext cx="7056437" cy="3887787"/>
            <a:chOff x="612" y="1707"/>
            <a:chExt cx="4445" cy="2449"/>
          </a:xfrm>
        </p:grpSpPr>
        <p:sp>
          <p:nvSpPr>
            <p:cNvPr id="280582" name="Rectangle 6" descr="Pergaminho"/>
            <p:cNvSpPr>
              <a:spLocks noChangeArrowheads="1"/>
            </p:cNvSpPr>
            <p:nvPr/>
          </p:nvSpPr>
          <p:spPr bwMode="auto">
            <a:xfrm>
              <a:off x="657" y="1707"/>
              <a:ext cx="4400" cy="2449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28575" algn="ctr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0583" name="Line 7"/>
            <p:cNvSpPr>
              <a:spLocks noChangeShapeType="1"/>
            </p:cNvSpPr>
            <p:nvPr/>
          </p:nvSpPr>
          <p:spPr bwMode="auto">
            <a:xfrm>
              <a:off x="1141" y="2199"/>
              <a:ext cx="0" cy="7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80584" name="Text Box 8"/>
            <p:cNvSpPr txBox="1">
              <a:spLocks noChangeArrowheads="1"/>
            </p:cNvSpPr>
            <p:nvPr/>
          </p:nvSpPr>
          <p:spPr bwMode="auto">
            <a:xfrm>
              <a:off x="982" y="2935"/>
              <a:ext cx="3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-10</a:t>
              </a:r>
            </a:p>
          </p:txBody>
        </p:sp>
        <p:sp>
          <p:nvSpPr>
            <p:cNvPr id="280585" name="Text Box 9"/>
            <p:cNvSpPr txBox="1">
              <a:spLocks noChangeArrowheads="1"/>
            </p:cNvSpPr>
            <p:nvPr/>
          </p:nvSpPr>
          <p:spPr bwMode="auto">
            <a:xfrm>
              <a:off x="1746" y="2935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30</a:t>
              </a:r>
            </a:p>
          </p:txBody>
        </p:sp>
        <p:sp>
          <p:nvSpPr>
            <p:cNvPr id="280586" name="Text Box 10"/>
            <p:cNvSpPr txBox="1">
              <a:spLocks noChangeArrowheads="1"/>
            </p:cNvSpPr>
            <p:nvPr/>
          </p:nvSpPr>
          <p:spPr bwMode="auto">
            <a:xfrm>
              <a:off x="2426" y="2935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60</a:t>
              </a:r>
            </a:p>
          </p:txBody>
        </p:sp>
        <p:sp>
          <p:nvSpPr>
            <p:cNvPr id="280587" name="Text Box 11"/>
            <p:cNvSpPr txBox="1">
              <a:spLocks noChangeArrowheads="1"/>
            </p:cNvSpPr>
            <p:nvPr/>
          </p:nvSpPr>
          <p:spPr bwMode="auto">
            <a:xfrm>
              <a:off x="3189" y="2935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90</a:t>
              </a:r>
            </a:p>
          </p:txBody>
        </p:sp>
        <p:sp>
          <p:nvSpPr>
            <p:cNvPr id="280588" name="Text Box 12"/>
            <p:cNvSpPr txBox="1">
              <a:spLocks noChangeArrowheads="1"/>
            </p:cNvSpPr>
            <p:nvPr/>
          </p:nvSpPr>
          <p:spPr bwMode="auto">
            <a:xfrm>
              <a:off x="3842" y="2935"/>
              <a:ext cx="3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120</a:t>
              </a:r>
            </a:p>
          </p:txBody>
        </p:sp>
        <p:sp>
          <p:nvSpPr>
            <p:cNvPr id="280589" name="Text Box 13"/>
            <p:cNvSpPr txBox="1">
              <a:spLocks noChangeArrowheads="1"/>
            </p:cNvSpPr>
            <p:nvPr/>
          </p:nvSpPr>
          <p:spPr bwMode="auto">
            <a:xfrm>
              <a:off x="850" y="1803"/>
              <a:ext cx="5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25 ml</a:t>
              </a:r>
            </a:p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sangue</a:t>
              </a:r>
            </a:p>
          </p:txBody>
        </p:sp>
        <p:sp>
          <p:nvSpPr>
            <p:cNvPr id="280590" name="Text Box 14"/>
            <p:cNvSpPr txBox="1">
              <a:spLocks noChangeArrowheads="1"/>
            </p:cNvSpPr>
            <p:nvPr/>
          </p:nvSpPr>
          <p:spPr bwMode="auto">
            <a:xfrm>
              <a:off x="4240" y="3004"/>
              <a:ext cx="6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sz="1400" b="1">
                  <a:cs typeface="Arial" charset="0"/>
                </a:rPr>
                <a:t>(minutos)</a:t>
              </a:r>
            </a:p>
          </p:txBody>
        </p:sp>
        <p:sp>
          <p:nvSpPr>
            <p:cNvPr id="280591" name="Text Box 15"/>
            <p:cNvSpPr txBox="1">
              <a:spLocks noChangeArrowheads="1"/>
            </p:cNvSpPr>
            <p:nvPr/>
          </p:nvSpPr>
          <p:spPr bwMode="auto">
            <a:xfrm>
              <a:off x="1585" y="2109"/>
              <a:ext cx="5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5 ml </a:t>
              </a:r>
            </a:p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sangue</a:t>
              </a:r>
            </a:p>
          </p:txBody>
        </p:sp>
        <p:sp>
          <p:nvSpPr>
            <p:cNvPr id="280592" name="AutoShape 16"/>
            <p:cNvSpPr>
              <a:spLocks/>
            </p:cNvSpPr>
            <p:nvPr/>
          </p:nvSpPr>
          <p:spPr bwMode="auto">
            <a:xfrm rot="16200000">
              <a:off x="2498" y="1861"/>
              <a:ext cx="220" cy="2903"/>
            </a:xfrm>
            <a:prstGeom prst="leftBrace">
              <a:avLst>
                <a:gd name="adj1" fmla="val 109962"/>
                <a:gd name="adj2" fmla="val 50000"/>
              </a:avLst>
            </a:prstGeom>
            <a:noFill/>
            <a:ln w="254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0593" name="Text Box 17"/>
            <p:cNvSpPr txBox="1">
              <a:spLocks noChangeArrowheads="1"/>
            </p:cNvSpPr>
            <p:nvPr/>
          </p:nvSpPr>
          <p:spPr bwMode="auto">
            <a:xfrm>
              <a:off x="2389" y="3486"/>
              <a:ext cx="4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sz="2000">
                  <a:cs typeface="Arial" charset="0"/>
                </a:rPr>
                <a:t>NIRS</a:t>
              </a:r>
            </a:p>
          </p:txBody>
        </p:sp>
        <p:sp>
          <p:nvSpPr>
            <p:cNvPr id="280594" name="Line 18"/>
            <p:cNvSpPr>
              <a:spLocks noChangeShapeType="1"/>
            </p:cNvSpPr>
            <p:nvPr/>
          </p:nvSpPr>
          <p:spPr bwMode="auto">
            <a:xfrm>
              <a:off x="1881" y="2531"/>
              <a:ext cx="0" cy="3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80595" name="Line 19"/>
            <p:cNvSpPr>
              <a:spLocks noChangeShapeType="1"/>
            </p:cNvSpPr>
            <p:nvPr/>
          </p:nvSpPr>
          <p:spPr bwMode="auto">
            <a:xfrm>
              <a:off x="4013" y="2209"/>
              <a:ext cx="0" cy="7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80596" name="Line 20"/>
            <p:cNvSpPr>
              <a:spLocks noChangeShapeType="1"/>
            </p:cNvSpPr>
            <p:nvPr/>
          </p:nvSpPr>
          <p:spPr bwMode="auto">
            <a:xfrm>
              <a:off x="2562" y="2530"/>
              <a:ext cx="0" cy="3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80597" name="Line 21"/>
            <p:cNvSpPr>
              <a:spLocks noChangeShapeType="1"/>
            </p:cNvSpPr>
            <p:nvPr/>
          </p:nvSpPr>
          <p:spPr bwMode="auto">
            <a:xfrm>
              <a:off x="3317" y="2531"/>
              <a:ext cx="0" cy="3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280598" name="Text Box 22"/>
            <p:cNvSpPr txBox="1">
              <a:spLocks noChangeArrowheads="1"/>
            </p:cNvSpPr>
            <p:nvPr/>
          </p:nvSpPr>
          <p:spPr bwMode="auto">
            <a:xfrm>
              <a:off x="3765" y="1758"/>
              <a:ext cx="5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25 ml</a:t>
              </a:r>
            </a:p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sangue</a:t>
              </a:r>
            </a:p>
          </p:txBody>
        </p:sp>
        <p:sp>
          <p:nvSpPr>
            <p:cNvPr id="280599" name="Text Box 23"/>
            <p:cNvSpPr txBox="1">
              <a:spLocks noChangeArrowheads="1"/>
            </p:cNvSpPr>
            <p:nvPr/>
          </p:nvSpPr>
          <p:spPr bwMode="auto">
            <a:xfrm>
              <a:off x="2279" y="2101"/>
              <a:ext cx="5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5 ml </a:t>
              </a:r>
            </a:p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sangue</a:t>
              </a:r>
            </a:p>
          </p:txBody>
        </p:sp>
        <p:sp>
          <p:nvSpPr>
            <p:cNvPr id="280600" name="Text Box 24"/>
            <p:cNvSpPr txBox="1">
              <a:spLocks noChangeArrowheads="1"/>
            </p:cNvSpPr>
            <p:nvPr/>
          </p:nvSpPr>
          <p:spPr bwMode="auto">
            <a:xfrm>
              <a:off x="3031" y="2109"/>
              <a:ext cx="572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5 ml </a:t>
              </a:r>
            </a:p>
            <a:p>
              <a:pPr>
                <a:lnSpc>
                  <a:spcPct val="80000"/>
                </a:lnSpc>
              </a:pPr>
              <a:r>
                <a:rPr lang="pt-BR">
                  <a:cs typeface="Arial" charset="0"/>
                </a:rPr>
                <a:t>sangue</a:t>
              </a:r>
            </a:p>
          </p:txBody>
        </p:sp>
        <p:sp>
          <p:nvSpPr>
            <p:cNvPr id="280601" name="Line 25"/>
            <p:cNvSpPr>
              <a:spLocks noChangeShapeType="1"/>
            </p:cNvSpPr>
            <p:nvPr/>
          </p:nvSpPr>
          <p:spPr bwMode="auto">
            <a:xfrm>
              <a:off x="1111" y="2931"/>
              <a:ext cx="3356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0602" name="Text Box 26"/>
            <p:cNvSpPr txBox="1">
              <a:spLocks noChangeArrowheads="1"/>
            </p:cNvSpPr>
            <p:nvPr/>
          </p:nvSpPr>
          <p:spPr bwMode="auto">
            <a:xfrm>
              <a:off x="2789" y="2621"/>
              <a:ext cx="45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pt-BR" sz="2400">
                  <a:solidFill>
                    <a:schemeClr val="folHlink"/>
                  </a:solidFill>
                  <a:cs typeface="Arial" charset="0"/>
                </a:rPr>
                <a:t>▼</a:t>
              </a:r>
            </a:p>
          </p:txBody>
        </p:sp>
        <p:grpSp>
          <p:nvGrpSpPr>
            <p:cNvPr id="280603" name="Group 27"/>
            <p:cNvGrpSpPr>
              <a:grpSpLocks/>
            </p:cNvGrpSpPr>
            <p:nvPr/>
          </p:nvGrpSpPr>
          <p:grpSpPr bwMode="auto">
            <a:xfrm>
              <a:off x="3007" y="2889"/>
              <a:ext cx="317" cy="91"/>
              <a:chOff x="2744" y="2886"/>
              <a:chExt cx="317" cy="91"/>
            </a:xfrm>
          </p:grpSpPr>
          <p:sp>
            <p:nvSpPr>
              <p:cNvPr id="280604" name="Line 28"/>
              <p:cNvSpPr>
                <a:spLocks noChangeShapeType="1"/>
              </p:cNvSpPr>
              <p:nvPr/>
            </p:nvSpPr>
            <p:spPr bwMode="auto">
              <a:xfrm>
                <a:off x="2752" y="2886"/>
                <a:ext cx="0" cy="91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0605" name="Line 29"/>
              <p:cNvSpPr>
                <a:spLocks noChangeShapeType="1"/>
              </p:cNvSpPr>
              <p:nvPr/>
            </p:nvSpPr>
            <p:spPr bwMode="auto">
              <a:xfrm>
                <a:off x="3061" y="2886"/>
                <a:ext cx="0" cy="91"/>
              </a:xfrm>
              <a:prstGeom prst="line">
                <a:avLst/>
              </a:prstGeom>
              <a:noFill/>
              <a:ln w="2540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0606" name="Line 30"/>
              <p:cNvSpPr>
                <a:spLocks noChangeShapeType="1"/>
              </p:cNvSpPr>
              <p:nvPr/>
            </p:nvSpPr>
            <p:spPr bwMode="auto">
              <a:xfrm>
                <a:off x="2744" y="2931"/>
                <a:ext cx="317" cy="0"/>
              </a:xfrm>
              <a:prstGeom prst="line">
                <a:avLst/>
              </a:prstGeom>
              <a:noFill/>
              <a:ln w="31750">
                <a:solidFill>
                  <a:srgbClr val="8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80607" name="Text Box 31"/>
            <p:cNvSpPr txBox="1">
              <a:spLocks noChangeArrowheads="1"/>
            </p:cNvSpPr>
            <p:nvPr/>
          </p:nvSpPr>
          <p:spPr bwMode="auto">
            <a:xfrm>
              <a:off x="2833" y="2470"/>
              <a:ext cx="37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pt-BR">
                  <a:solidFill>
                    <a:srgbClr val="800000"/>
                  </a:solidFill>
                </a:rPr>
                <a:t>ECR</a:t>
              </a:r>
            </a:p>
          </p:txBody>
        </p:sp>
        <p:sp>
          <p:nvSpPr>
            <p:cNvPr id="280608" name="Text Box 32"/>
            <p:cNvSpPr txBox="1">
              <a:spLocks noChangeArrowheads="1"/>
            </p:cNvSpPr>
            <p:nvPr/>
          </p:nvSpPr>
          <p:spPr bwMode="auto">
            <a:xfrm>
              <a:off x="2879" y="2935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80</a:t>
              </a:r>
            </a:p>
          </p:txBody>
        </p:sp>
        <p:sp>
          <p:nvSpPr>
            <p:cNvPr id="280609" name="Text Box 33"/>
            <p:cNvSpPr txBox="1">
              <a:spLocks noChangeArrowheads="1"/>
            </p:cNvSpPr>
            <p:nvPr/>
          </p:nvSpPr>
          <p:spPr bwMode="auto">
            <a:xfrm>
              <a:off x="1202" y="2371"/>
              <a:ext cx="353" cy="3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pPr>
                <a:lnSpc>
                  <a:spcPct val="80000"/>
                </a:lnSpc>
              </a:pPr>
              <a:r>
                <a:rPr lang="pt-BR" sz="1600">
                  <a:solidFill>
                    <a:srgbClr val="800000"/>
                  </a:solidFill>
                  <a:cs typeface="Arial" charset="0"/>
                </a:rPr>
                <a:t>ARG</a:t>
              </a:r>
            </a:p>
            <a:p>
              <a:pPr>
                <a:lnSpc>
                  <a:spcPct val="80000"/>
                </a:lnSpc>
              </a:pPr>
              <a:r>
                <a:rPr lang="pt-BR" sz="1600">
                  <a:solidFill>
                    <a:srgbClr val="800000"/>
                  </a:solidFill>
                  <a:cs typeface="Arial" charset="0"/>
                </a:rPr>
                <a:t>ou</a:t>
              </a:r>
            </a:p>
            <a:p>
              <a:pPr>
                <a:lnSpc>
                  <a:spcPct val="80000"/>
                </a:lnSpc>
              </a:pPr>
              <a:r>
                <a:rPr lang="pt-BR" sz="1600">
                  <a:solidFill>
                    <a:srgbClr val="800000"/>
                  </a:solidFill>
                  <a:cs typeface="Arial" charset="0"/>
                </a:rPr>
                <a:t>PLA</a:t>
              </a:r>
            </a:p>
          </p:txBody>
        </p:sp>
        <p:sp>
          <p:nvSpPr>
            <p:cNvPr id="280610" name="Text Box 34"/>
            <p:cNvSpPr txBox="1">
              <a:spLocks noChangeArrowheads="1"/>
            </p:cNvSpPr>
            <p:nvPr/>
          </p:nvSpPr>
          <p:spPr bwMode="auto">
            <a:xfrm>
              <a:off x="1159" y="2650"/>
              <a:ext cx="45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pt-BR" sz="2400">
                  <a:solidFill>
                    <a:schemeClr val="folHlink"/>
                  </a:solidFill>
                  <a:cs typeface="Arial" charset="0"/>
                </a:rPr>
                <a:t>▼</a:t>
              </a:r>
            </a:p>
          </p:txBody>
        </p:sp>
        <p:sp>
          <p:nvSpPr>
            <p:cNvPr id="280611" name="Text Box 35"/>
            <p:cNvSpPr txBox="1">
              <a:spLocks noChangeArrowheads="1"/>
            </p:cNvSpPr>
            <p:nvPr/>
          </p:nvSpPr>
          <p:spPr bwMode="auto">
            <a:xfrm>
              <a:off x="1290" y="2935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pt-BR" b="1">
                  <a:cs typeface="Arial" charset="0"/>
                </a:rPr>
                <a:t>0</a:t>
              </a:r>
            </a:p>
          </p:txBody>
        </p:sp>
        <p:sp>
          <p:nvSpPr>
            <p:cNvPr id="280612" name="Text Box 36"/>
            <p:cNvSpPr txBox="1">
              <a:spLocks noChangeArrowheads="1"/>
            </p:cNvSpPr>
            <p:nvPr/>
          </p:nvSpPr>
          <p:spPr bwMode="auto">
            <a:xfrm>
              <a:off x="612" y="3793"/>
              <a:ext cx="4128" cy="3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pPr algn="l">
                <a:lnSpc>
                  <a:spcPct val="100000"/>
                </a:lnSpc>
              </a:pPr>
              <a:r>
                <a:rPr lang="pt-BR" sz="1600">
                  <a:cs typeface="Arial" charset="0"/>
                </a:rPr>
                <a:t>ARG: arginina; PLA: placebo; ECR: exercício contra-resistência </a:t>
              </a:r>
              <a:br>
                <a:rPr lang="pt-BR" sz="1600">
                  <a:cs typeface="Arial" charset="0"/>
                </a:rPr>
              </a:br>
              <a:r>
                <a:rPr lang="pt-BR" sz="1600">
                  <a:cs typeface="Arial" charset="0"/>
                </a:rPr>
                <a:t>NIRS: monitoramento com espectroscopia no infravermelho próximo</a:t>
              </a:r>
            </a:p>
          </p:txBody>
        </p:sp>
      </p:grpSp>
      <p:sp>
        <p:nvSpPr>
          <p:cNvPr id="280613" name="Text Box 37"/>
          <p:cNvSpPr txBox="1">
            <a:spLocks noChangeArrowheads="1"/>
          </p:cNvSpPr>
          <p:nvPr/>
        </p:nvSpPr>
        <p:spPr bwMode="auto">
          <a:xfrm>
            <a:off x="107950" y="919163"/>
            <a:ext cx="1582738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730" name="Group 2"/>
          <p:cNvGrpSpPr>
            <a:grpSpLocks/>
          </p:cNvGrpSpPr>
          <p:nvPr/>
        </p:nvGrpSpPr>
        <p:grpSpPr bwMode="auto">
          <a:xfrm>
            <a:off x="250825" y="3916363"/>
            <a:ext cx="3657600" cy="2176462"/>
            <a:chOff x="0" y="2784"/>
            <a:chExt cx="2304" cy="1371"/>
          </a:xfrm>
        </p:grpSpPr>
        <p:sp>
          <p:nvSpPr>
            <p:cNvPr id="329731" name="Text Box 3"/>
            <p:cNvSpPr txBox="1">
              <a:spLocks noChangeArrowheads="1"/>
            </p:cNvSpPr>
            <p:nvPr/>
          </p:nvSpPr>
          <p:spPr bwMode="auto">
            <a:xfrm>
              <a:off x="0" y="3504"/>
              <a:ext cx="2304" cy="6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60000"/>
                </a:lnSpc>
                <a:spcBef>
                  <a:spcPct val="50000"/>
                </a:spcBef>
                <a:buClr>
                  <a:srgbClr val="99FF66"/>
                </a:buClr>
              </a:pPr>
              <a:r>
                <a:rPr lang="pt-BR" sz="2200">
                  <a:solidFill>
                    <a:srgbClr val="003300"/>
                  </a:solidFill>
                </a:rPr>
                <a:t>- Familiarização                       </a:t>
              </a:r>
            </a:p>
            <a:p>
              <a:pPr algn="l" eaLnBrk="0" hangingPunct="0">
                <a:lnSpc>
                  <a:spcPct val="60000"/>
                </a:lnSpc>
                <a:spcBef>
                  <a:spcPct val="50000"/>
                </a:spcBef>
                <a:buClr>
                  <a:srgbClr val="99FF66"/>
                </a:buClr>
              </a:pPr>
              <a:r>
                <a:rPr lang="pt-BR" sz="2200">
                  <a:solidFill>
                    <a:srgbClr val="003300"/>
                  </a:solidFill>
                </a:rPr>
                <a:t>- Antropometria                  </a:t>
              </a:r>
            </a:p>
            <a:p>
              <a:pPr algn="l" eaLnBrk="0" hangingPunct="0">
                <a:lnSpc>
                  <a:spcPct val="60000"/>
                </a:lnSpc>
                <a:spcBef>
                  <a:spcPct val="50000"/>
                </a:spcBef>
                <a:buClr>
                  <a:srgbClr val="99FF66"/>
                </a:buClr>
                <a:buFont typeface="Wingdings" pitchFamily="2" charset="2"/>
                <a:buNone/>
              </a:pPr>
              <a:r>
                <a:rPr lang="pt-BR" sz="2200">
                  <a:solidFill>
                    <a:srgbClr val="003300"/>
                  </a:solidFill>
                </a:rPr>
                <a:t>- Termo de consentimento</a:t>
              </a:r>
            </a:p>
          </p:txBody>
        </p:sp>
        <p:sp>
          <p:nvSpPr>
            <p:cNvPr id="329732" name="Line 4"/>
            <p:cNvSpPr>
              <a:spLocks noChangeShapeType="1"/>
            </p:cNvSpPr>
            <p:nvPr/>
          </p:nvSpPr>
          <p:spPr bwMode="auto">
            <a:xfrm flipV="1">
              <a:off x="432" y="2784"/>
              <a:ext cx="0" cy="672"/>
            </a:xfrm>
            <a:prstGeom prst="line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4933950" y="6200775"/>
            <a:ext cx="3959225" cy="39687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pt-BR" sz="2000">
                <a:solidFill>
                  <a:schemeClr val="bg1"/>
                </a:solidFill>
              </a:rPr>
              <a:t>Ordem aleatória das situações </a:t>
            </a:r>
            <a:endParaRPr lang="pt-BR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2555875" y="333375"/>
            <a:ext cx="629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lnSpc>
                <a:spcPct val="100000"/>
              </a:lnSpc>
            </a:pPr>
            <a:r>
              <a:rPr lang="pt-BR" sz="4000">
                <a:solidFill>
                  <a:srgbClr val="003300"/>
                </a:solidFill>
              </a:rPr>
              <a:t>Procedimento experimental</a:t>
            </a:r>
          </a:p>
        </p:txBody>
      </p:sp>
      <p:sp>
        <p:nvSpPr>
          <p:cNvPr id="329736" name="AutoShape 8"/>
          <p:cNvSpPr>
            <a:spLocks/>
          </p:cNvSpPr>
          <p:nvPr/>
        </p:nvSpPr>
        <p:spPr bwMode="auto">
          <a:xfrm rot="5381820">
            <a:off x="2434431" y="1354932"/>
            <a:ext cx="611187" cy="2527300"/>
          </a:xfrm>
          <a:prstGeom prst="leftBrace">
            <a:avLst>
              <a:gd name="adj1" fmla="val 34459"/>
              <a:gd name="adj2" fmla="val 49333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909638" y="1895475"/>
            <a:ext cx="3733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pt-BR" sz="2400">
                <a:solidFill>
                  <a:srgbClr val="003300"/>
                </a:solidFill>
              </a:rPr>
              <a:t>Testes isométricos</a:t>
            </a:r>
            <a:endParaRPr lang="pt-BR" sz="240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329738" name="AutoShape 10"/>
          <p:cNvSpPr>
            <a:spLocks/>
          </p:cNvSpPr>
          <p:nvPr/>
        </p:nvSpPr>
        <p:spPr bwMode="auto">
          <a:xfrm rot="5362515">
            <a:off x="6141244" y="200819"/>
            <a:ext cx="606425" cy="4754563"/>
          </a:xfrm>
          <a:prstGeom prst="leftBrace">
            <a:avLst>
              <a:gd name="adj1" fmla="val 65336"/>
              <a:gd name="adj2" fmla="val 49171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4799013" y="1893888"/>
            <a:ext cx="3733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pt-BR" sz="2400">
                <a:solidFill>
                  <a:srgbClr val="003300"/>
                </a:solidFill>
              </a:rPr>
              <a:t>Condições Experimentais</a:t>
            </a:r>
            <a:endParaRPr lang="pt-BR" sz="2400">
              <a:solidFill>
                <a:srgbClr val="003300"/>
              </a:solidFill>
              <a:latin typeface="Times New Roman" pitchFamily="18" charset="0"/>
            </a:endParaRPr>
          </a:p>
        </p:txBody>
      </p:sp>
      <p:grpSp>
        <p:nvGrpSpPr>
          <p:cNvPr id="329741" name="Group 13"/>
          <p:cNvGrpSpPr>
            <a:grpSpLocks/>
          </p:cNvGrpSpPr>
          <p:nvPr/>
        </p:nvGrpSpPr>
        <p:grpSpPr bwMode="auto">
          <a:xfrm>
            <a:off x="323850" y="3068638"/>
            <a:ext cx="8569325" cy="720725"/>
            <a:chOff x="204" y="1933"/>
            <a:chExt cx="5398" cy="454"/>
          </a:xfrm>
        </p:grpSpPr>
        <p:sp>
          <p:nvSpPr>
            <p:cNvPr id="329742" name="Line 14"/>
            <p:cNvSpPr>
              <a:spLocks noChangeShapeType="1"/>
            </p:cNvSpPr>
            <p:nvPr/>
          </p:nvSpPr>
          <p:spPr bwMode="auto">
            <a:xfrm>
              <a:off x="2463" y="1941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3" name="Rectangle 15"/>
            <p:cNvSpPr>
              <a:spLocks noChangeArrowheads="1"/>
            </p:cNvSpPr>
            <p:nvPr/>
          </p:nvSpPr>
          <p:spPr bwMode="auto">
            <a:xfrm>
              <a:off x="204" y="1941"/>
              <a:ext cx="5398" cy="446"/>
            </a:xfrm>
            <a:prstGeom prst="rect">
              <a:avLst/>
            </a:prstGeom>
            <a:solidFill>
              <a:srgbClr val="008000"/>
            </a:solidFill>
            <a:ln w="38100" cmpd="dbl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9744" name="Line 16"/>
            <p:cNvSpPr>
              <a:spLocks noChangeShapeType="1"/>
            </p:cNvSpPr>
            <p:nvPr/>
          </p:nvSpPr>
          <p:spPr bwMode="auto">
            <a:xfrm>
              <a:off x="926" y="1941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1746" y="1941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6" name="Line 18"/>
            <p:cNvSpPr>
              <a:spLocks noChangeShapeType="1"/>
            </p:cNvSpPr>
            <p:nvPr/>
          </p:nvSpPr>
          <p:spPr bwMode="auto">
            <a:xfrm>
              <a:off x="4150" y="1933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7" name="Line 19"/>
            <p:cNvSpPr>
              <a:spLocks noChangeShapeType="1"/>
            </p:cNvSpPr>
            <p:nvPr/>
          </p:nvSpPr>
          <p:spPr bwMode="auto">
            <a:xfrm>
              <a:off x="3334" y="1933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8" name="Line 20"/>
            <p:cNvSpPr>
              <a:spLocks noChangeShapeType="1"/>
            </p:cNvSpPr>
            <p:nvPr/>
          </p:nvSpPr>
          <p:spPr bwMode="auto">
            <a:xfrm>
              <a:off x="2562" y="1933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49" name="Text Box 21"/>
            <p:cNvSpPr txBox="1">
              <a:spLocks noChangeArrowheads="1"/>
            </p:cNvSpPr>
            <p:nvPr/>
          </p:nvSpPr>
          <p:spPr bwMode="auto">
            <a:xfrm>
              <a:off x="340" y="2065"/>
              <a:ext cx="419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</a:rPr>
                <a:t>1ª</a:t>
              </a: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329750" name="Text Box 22"/>
            <p:cNvSpPr txBox="1">
              <a:spLocks noChangeArrowheads="1"/>
            </p:cNvSpPr>
            <p:nvPr/>
          </p:nvSpPr>
          <p:spPr bwMode="auto">
            <a:xfrm>
              <a:off x="1927" y="2069"/>
              <a:ext cx="419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3ª</a:t>
              </a:r>
            </a:p>
          </p:txBody>
        </p:sp>
        <p:sp>
          <p:nvSpPr>
            <p:cNvPr id="329751" name="Text Box 23"/>
            <p:cNvSpPr txBox="1">
              <a:spLocks noChangeArrowheads="1"/>
            </p:cNvSpPr>
            <p:nvPr/>
          </p:nvSpPr>
          <p:spPr bwMode="auto">
            <a:xfrm>
              <a:off x="2699" y="2069"/>
              <a:ext cx="419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4ª</a:t>
              </a:r>
            </a:p>
          </p:txBody>
        </p:sp>
        <p:sp>
          <p:nvSpPr>
            <p:cNvPr id="329752" name="Text Box 24"/>
            <p:cNvSpPr txBox="1">
              <a:spLocks noChangeArrowheads="1"/>
            </p:cNvSpPr>
            <p:nvPr/>
          </p:nvSpPr>
          <p:spPr bwMode="auto">
            <a:xfrm>
              <a:off x="3560" y="2069"/>
              <a:ext cx="418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5ª</a:t>
              </a:r>
            </a:p>
          </p:txBody>
        </p:sp>
        <p:sp>
          <p:nvSpPr>
            <p:cNvPr id="329753" name="Text Box 25"/>
            <p:cNvSpPr txBox="1">
              <a:spLocks noChangeArrowheads="1"/>
            </p:cNvSpPr>
            <p:nvPr/>
          </p:nvSpPr>
          <p:spPr bwMode="auto">
            <a:xfrm>
              <a:off x="4332" y="2069"/>
              <a:ext cx="419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6ª</a:t>
              </a:r>
            </a:p>
          </p:txBody>
        </p:sp>
        <p:sp>
          <p:nvSpPr>
            <p:cNvPr id="329754" name="Text Box 26"/>
            <p:cNvSpPr txBox="1">
              <a:spLocks noChangeArrowheads="1"/>
            </p:cNvSpPr>
            <p:nvPr/>
          </p:nvSpPr>
          <p:spPr bwMode="auto">
            <a:xfrm>
              <a:off x="1111" y="2065"/>
              <a:ext cx="418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2ª</a:t>
              </a:r>
            </a:p>
          </p:txBody>
        </p:sp>
        <p:sp>
          <p:nvSpPr>
            <p:cNvPr id="329755" name="Line 27"/>
            <p:cNvSpPr>
              <a:spLocks noChangeShapeType="1"/>
            </p:cNvSpPr>
            <p:nvPr/>
          </p:nvSpPr>
          <p:spPr bwMode="auto">
            <a:xfrm>
              <a:off x="4876" y="1933"/>
              <a:ext cx="0" cy="43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56" name="Text Box 28"/>
            <p:cNvSpPr txBox="1">
              <a:spLocks noChangeArrowheads="1"/>
            </p:cNvSpPr>
            <p:nvPr/>
          </p:nvSpPr>
          <p:spPr bwMode="auto">
            <a:xfrm>
              <a:off x="5046" y="2069"/>
              <a:ext cx="419" cy="231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b="1">
                  <a:solidFill>
                    <a:schemeClr val="bg1"/>
                  </a:solidFill>
                  <a:latin typeface="Arial" charset="0"/>
                </a:rPr>
                <a:t>7ª</a:t>
              </a:r>
            </a:p>
          </p:txBody>
        </p:sp>
      </p:grpSp>
      <p:grpSp>
        <p:nvGrpSpPr>
          <p:cNvPr id="329757" name="Group 29"/>
          <p:cNvGrpSpPr>
            <a:grpSpLocks/>
          </p:cNvGrpSpPr>
          <p:nvPr/>
        </p:nvGrpSpPr>
        <p:grpSpPr bwMode="auto">
          <a:xfrm>
            <a:off x="3203575" y="3860800"/>
            <a:ext cx="5689600" cy="1512888"/>
            <a:chOff x="2018" y="2432"/>
            <a:chExt cx="3584" cy="953"/>
          </a:xfrm>
        </p:grpSpPr>
        <p:sp>
          <p:nvSpPr>
            <p:cNvPr id="329758" name="Line 30"/>
            <p:cNvSpPr>
              <a:spLocks noChangeShapeType="1"/>
            </p:cNvSpPr>
            <p:nvPr/>
          </p:nvSpPr>
          <p:spPr bwMode="auto">
            <a:xfrm flipV="1">
              <a:off x="4513" y="2432"/>
              <a:ext cx="0" cy="318"/>
            </a:xfrm>
            <a:prstGeom prst="line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59" name="Text Box 31"/>
            <p:cNvSpPr txBox="1">
              <a:spLocks noChangeArrowheads="1"/>
            </p:cNvSpPr>
            <p:nvPr/>
          </p:nvSpPr>
          <p:spPr bwMode="auto">
            <a:xfrm>
              <a:off x="2018" y="2841"/>
              <a:ext cx="3584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90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pt-BR" sz="2200">
                  <a:solidFill>
                    <a:srgbClr val="003300"/>
                  </a:solidFill>
                </a:rPr>
                <a:t>- Aquecimento: Isocinético ou Isométrico 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pt-BR" sz="2200">
                  <a:solidFill>
                    <a:srgbClr val="003300"/>
                  </a:solidFill>
                </a:rPr>
                <a:t>- Tarefa principal: Isocinética ou Isométrica </a:t>
              </a:r>
            </a:p>
          </p:txBody>
        </p:sp>
        <p:sp>
          <p:nvSpPr>
            <p:cNvPr id="329760" name="Line 32"/>
            <p:cNvSpPr>
              <a:spLocks noChangeShapeType="1"/>
            </p:cNvSpPr>
            <p:nvPr/>
          </p:nvSpPr>
          <p:spPr bwMode="auto">
            <a:xfrm flipV="1">
              <a:off x="5239" y="2432"/>
              <a:ext cx="0" cy="318"/>
            </a:xfrm>
            <a:prstGeom prst="line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61" name="Line 33"/>
            <p:cNvSpPr>
              <a:spLocks noChangeShapeType="1"/>
            </p:cNvSpPr>
            <p:nvPr/>
          </p:nvSpPr>
          <p:spPr bwMode="auto">
            <a:xfrm flipV="1">
              <a:off x="2925" y="2432"/>
              <a:ext cx="0" cy="318"/>
            </a:xfrm>
            <a:prstGeom prst="line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329762" name="Line 34"/>
            <p:cNvSpPr>
              <a:spLocks noChangeShapeType="1"/>
            </p:cNvSpPr>
            <p:nvPr/>
          </p:nvSpPr>
          <p:spPr bwMode="auto">
            <a:xfrm flipV="1">
              <a:off x="3732" y="2432"/>
              <a:ext cx="0" cy="318"/>
            </a:xfrm>
            <a:prstGeom prst="line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29763" name="Text Box 35"/>
          <p:cNvSpPr txBox="1">
            <a:spLocks noChangeArrowheads="1"/>
          </p:cNvSpPr>
          <p:nvPr/>
        </p:nvSpPr>
        <p:spPr bwMode="auto">
          <a:xfrm>
            <a:off x="107950" y="188913"/>
            <a:ext cx="1582738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  <p:sp>
        <p:nvSpPr>
          <p:cNvPr id="329764" name="Text Box 36"/>
          <p:cNvSpPr txBox="1">
            <a:spLocks noChangeArrowheads="1"/>
          </p:cNvSpPr>
          <p:nvPr/>
        </p:nvSpPr>
        <p:spPr bwMode="auto">
          <a:xfrm>
            <a:off x="107950" y="2708275"/>
            <a:ext cx="1582738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Visitas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Text Box 2"/>
          <p:cNvSpPr txBox="1">
            <a:spLocks noChangeArrowheads="1"/>
          </p:cNvSpPr>
          <p:nvPr/>
        </p:nvSpPr>
        <p:spPr bwMode="auto">
          <a:xfrm>
            <a:off x="1258888" y="1484313"/>
            <a:ext cx="6589712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(1) IDENTIFICAÇÃO</a:t>
            </a:r>
          </a:p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(2) INTRODUÇÃO</a:t>
            </a:r>
          </a:p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(3) OBJETIVO(S)</a:t>
            </a:r>
          </a:p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(4) MÉTODOS</a:t>
            </a:r>
          </a:p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(5) RESULTADOS e DISCUSSÃO</a:t>
            </a:r>
          </a:p>
          <a:p>
            <a:pPr algn="l" eaLnBrk="0" hangingPunct="0">
              <a:spcBef>
                <a:spcPct val="50000"/>
              </a:spcBef>
            </a:pPr>
            <a:r>
              <a:rPr lang="pt-BR" sz="3200">
                <a:latin typeface="Arial" charset="0"/>
              </a:rPr>
              <a:t>(6) CONCLUSÃO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SUBDIVISÕES DO ESTUDO</a:t>
            </a:r>
            <a:endParaRPr 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6900" name="Line 4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37" name="Rectangle 37" descr="Pergaminho"/>
          <p:cNvSpPr>
            <a:spLocks noChangeArrowheads="1"/>
          </p:cNvSpPr>
          <p:nvPr/>
        </p:nvSpPr>
        <p:spPr bwMode="auto">
          <a:xfrm>
            <a:off x="468313" y="1844675"/>
            <a:ext cx="8137525" cy="417671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pt-BR" sz="2400">
                <a:solidFill>
                  <a:schemeClr val="folHlink"/>
                </a:solidFill>
              </a:rPr>
              <a:t>EXTENSÃO DE JOELHO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Equipamento: Cybex Norm</a:t>
            </a:r>
            <a:r>
              <a:rPr lang="en-US" sz="2400" baseline="30000">
                <a:cs typeface="Arial" charset="0"/>
              </a:rPr>
              <a:t>®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3 séries de 15 repetições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Velocidade: 60º</a:t>
            </a:r>
            <a:r>
              <a:rPr lang="pt-BR" sz="2400">
                <a:sym typeface="Symbol" pitchFamily="18" charset="2"/>
              </a:rPr>
              <a:t></a:t>
            </a:r>
            <a:r>
              <a:rPr lang="pt-BR" sz="2400"/>
              <a:t>s</a:t>
            </a:r>
            <a:r>
              <a:rPr lang="pt-BR" sz="2400" baseline="30000"/>
              <a:t>-1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Intervalo: 90 s entre séries </a:t>
            </a:r>
          </a:p>
          <a:p>
            <a:pPr marL="342900" indent="-342900" algn="l">
              <a:spcBef>
                <a:spcPct val="20000"/>
              </a:spcBef>
            </a:pPr>
            <a:r>
              <a:rPr lang="pt-BR" sz="2400">
                <a:solidFill>
                  <a:schemeClr val="folHlink"/>
                </a:solidFill>
              </a:rPr>
              <a:t>Potencialização: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1 série de 5 repetições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pt-BR" sz="2400"/>
              <a:t>Velocidade: 30º</a:t>
            </a:r>
            <a:r>
              <a:rPr lang="pt-BR" sz="2400">
                <a:sym typeface="Symbol" pitchFamily="18" charset="2"/>
              </a:rPr>
              <a:t></a:t>
            </a:r>
            <a:r>
              <a:rPr lang="pt-BR" sz="2400"/>
              <a:t>s</a:t>
            </a:r>
            <a:r>
              <a:rPr lang="pt-BR" sz="2400" baseline="30000"/>
              <a:t>-1</a:t>
            </a:r>
            <a:endParaRPr lang="pt-BR" sz="2400"/>
          </a:p>
        </p:txBody>
      </p:sp>
      <p:pic>
        <p:nvPicPr>
          <p:cNvPr id="281638" name="Picture 38" descr="aquec Lilian 024"/>
          <p:cNvPicPr>
            <a:picLocks noChangeAspect="1" noChangeArrowheads="1"/>
          </p:cNvPicPr>
          <p:nvPr/>
        </p:nvPicPr>
        <p:blipFill>
          <a:blip r:embed="rId3"/>
          <a:srcRect l="12256" t="11310" b="11885"/>
          <a:stretch>
            <a:fillRect/>
          </a:stretch>
        </p:blipFill>
        <p:spPr bwMode="auto">
          <a:xfrm>
            <a:off x="5003800" y="2205038"/>
            <a:ext cx="3235325" cy="4103687"/>
          </a:xfrm>
          <a:prstGeom prst="rect">
            <a:avLst/>
          </a:prstGeom>
          <a:noFill/>
          <a:ln w="9525" algn="ctr">
            <a:solidFill>
              <a:schemeClr val="folHlink"/>
            </a:solidFill>
            <a:miter lim="800000"/>
            <a:headEnd/>
            <a:tailEnd/>
          </a:ln>
          <a:effectLst/>
        </p:spPr>
      </p:pic>
      <p:sp>
        <p:nvSpPr>
          <p:cNvPr id="281639" name="Text Box 39"/>
          <p:cNvSpPr txBox="1">
            <a:spLocks noChangeArrowheads="1"/>
          </p:cNvSpPr>
          <p:nvPr/>
        </p:nvSpPr>
        <p:spPr bwMode="auto">
          <a:xfrm>
            <a:off x="179388" y="620713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  <p:sp>
        <p:nvSpPr>
          <p:cNvPr id="281640" name="Rectangle 40"/>
          <p:cNvSpPr>
            <a:spLocks noChangeArrowheads="1"/>
          </p:cNvSpPr>
          <p:nvPr/>
        </p:nvSpPr>
        <p:spPr bwMode="auto">
          <a:xfrm>
            <a:off x="395288" y="260350"/>
            <a:ext cx="8353425" cy="115252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Testes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1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98438"/>
            <a:ext cx="7415212" cy="1143000"/>
          </a:xfrm>
        </p:spPr>
        <p:txBody>
          <a:bodyPr/>
          <a:lstStyle/>
          <a:p>
            <a:pPr algn="r"/>
            <a:r>
              <a:rPr lang="pt-BR" sz="3600"/>
              <a:t>Padronização – cadeira extensora</a:t>
            </a:r>
          </a:p>
        </p:txBody>
      </p:sp>
      <p:pic>
        <p:nvPicPr>
          <p:cNvPr id="331782" name="Picture 6" descr="aquec_Lilian_003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lum bright="12000"/>
          </a:blip>
          <a:srcRect l="6435" r="9918"/>
          <a:stretch>
            <a:fillRect/>
          </a:stretch>
        </p:blipFill>
        <p:spPr>
          <a:xfrm>
            <a:off x="4645025" y="2876550"/>
            <a:ext cx="4248150" cy="3792538"/>
          </a:xfrm>
          <a:noFill/>
          <a:ln/>
        </p:spPr>
      </p:pic>
      <p:sp>
        <p:nvSpPr>
          <p:cNvPr id="331783" name="Oval 7"/>
          <p:cNvSpPr>
            <a:spLocks noChangeArrowheads="1"/>
          </p:cNvSpPr>
          <p:nvPr/>
        </p:nvSpPr>
        <p:spPr bwMode="auto">
          <a:xfrm>
            <a:off x="6372225" y="5435600"/>
            <a:ext cx="1393825" cy="84931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331786" name="Picture 10" descr="aquec_009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lum bright="18000"/>
          </a:blip>
          <a:srcRect r="24664"/>
          <a:stretch>
            <a:fillRect/>
          </a:stretch>
        </p:blipFill>
        <p:spPr>
          <a:xfrm>
            <a:off x="549275" y="1412875"/>
            <a:ext cx="3878263" cy="3844925"/>
          </a:xfrm>
          <a:noFill/>
          <a:ln/>
        </p:spPr>
      </p:pic>
      <p:sp>
        <p:nvSpPr>
          <p:cNvPr id="331787" name="AutoShape 11"/>
          <p:cNvSpPr>
            <a:spLocks noChangeArrowheads="1"/>
          </p:cNvSpPr>
          <p:nvPr/>
        </p:nvSpPr>
        <p:spPr bwMode="auto">
          <a:xfrm rot="8186737">
            <a:off x="3354388" y="2478088"/>
            <a:ext cx="930275" cy="230187"/>
          </a:xfrm>
          <a:prstGeom prst="rightArrow">
            <a:avLst>
              <a:gd name="adj1" fmla="val 50000"/>
              <a:gd name="adj2" fmla="val 10103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1788" name="AutoShape 12"/>
          <p:cNvSpPr>
            <a:spLocks noChangeArrowheads="1"/>
          </p:cNvSpPr>
          <p:nvPr/>
        </p:nvSpPr>
        <p:spPr bwMode="auto">
          <a:xfrm rot="9226143">
            <a:off x="3063875" y="4205288"/>
            <a:ext cx="931863" cy="231775"/>
          </a:xfrm>
          <a:prstGeom prst="rightArrow">
            <a:avLst>
              <a:gd name="adj1" fmla="val 50000"/>
              <a:gd name="adj2" fmla="val 10051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179388" y="269875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33" name="Rectangle 9" descr="Pergaminho"/>
          <p:cNvSpPr>
            <a:spLocks noChangeArrowheads="1"/>
          </p:cNvSpPr>
          <p:nvPr/>
        </p:nvSpPr>
        <p:spPr bwMode="auto">
          <a:xfrm>
            <a:off x="611188" y="1916113"/>
            <a:ext cx="7877175" cy="32400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pt-BR" sz="2600">
                <a:sym typeface="Symbol" pitchFamily="18" charset="2"/>
              </a:rPr>
              <a:t> </a:t>
            </a:r>
            <a:r>
              <a:rPr lang="pt-BR" sz="2600" b="1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ANOVA</a:t>
            </a:r>
            <a:r>
              <a:rPr lang="pt-BR" sz="2600">
                <a:sym typeface="Symbol" pitchFamily="18" charset="2"/>
              </a:rPr>
              <a:t> 2 X 3 </a:t>
            </a:r>
            <a:r>
              <a:rPr lang="pt-BR" sz="2400">
                <a:sym typeface="Symbol" pitchFamily="18" charset="2"/>
              </a:rPr>
              <a:t>(grupo vs testes; medidas repetidas   no segundo fator)</a:t>
            </a:r>
          </a:p>
          <a:p>
            <a:pPr lvl="1"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ym typeface="Symbol" pitchFamily="18" charset="2"/>
              </a:rPr>
              <a:t> consumo alimentar</a:t>
            </a:r>
          </a:p>
          <a:p>
            <a:pPr lvl="1"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ym typeface="Symbol" pitchFamily="18" charset="2"/>
              </a:rPr>
              <a:t> testes de força </a:t>
            </a:r>
          </a:p>
          <a:p>
            <a:pPr lvl="1"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ym typeface="Symbol" pitchFamily="18" charset="2"/>
              </a:rPr>
              <a:t> antropometria</a:t>
            </a:r>
          </a:p>
          <a:p>
            <a:pPr lvl="1"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pt-BR" sz="2400">
                <a:sym typeface="Symbol" pitchFamily="18" charset="2"/>
              </a:rPr>
              <a:t> ultra-som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600" b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Nível de significância</a:t>
            </a:r>
            <a:r>
              <a:rPr lang="pt-BR" sz="26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: P &lt; 0,05</a:t>
            </a:r>
            <a:endParaRPr lang="en-US" sz="2600"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  <p:sp>
        <p:nvSpPr>
          <p:cNvPr id="282635" name="Text Box 11"/>
          <p:cNvSpPr txBox="1">
            <a:spLocks noChangeArrowheads="1"/>
          </p:cNvSpPr>
          <p:nvPr/>
        </p:nvSpPr>
        <p:spPr bwMode="auto">
          <a:xfrm>
            <a:off x="179388" y="620713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  <p:sp>
        <p:nvSpPr>
          <p:cNvPr id="282636" name="Rectangle 12"/>
          <p:cNvSpPr>
            <a:spLocks noChangeArrowheads="1"/>
          </p:cNvSpPr>
          <p:nvPr/>
        </p:nvSpPr>
        <p:spPr bwMode="auto">
          <a:xfrm>
            <a:off x="395288" y="260350"/>
            <a:ext cx="8353425" cy="1152525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Análise estatística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e DISCUSSÃO</a:t>
            </a:r>
          </a:p>
        </p:txBody>
      </p:sp>
      <p:sp>
        <p:nvSpPr>
          <p:cNvPr id="271363" name="Line 3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250825" y="1484313"/>
            <a:ext cx="864235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pt-BR" sz="2800"/>
              <a:t> Apresentar todas as Tabelas e Figuras relevantes discutindo-as simultaneamente</a:t>
            </a:r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sz="2800"/>
              <a:t> Os estudos importantes à discussão/interpretação dos resultados podem ser “lembrados” </a:t>
            </a:r>
            <a:r>
              <a:rPr lang="pt-BR" sz="2800"/>
              <a:t>por meio de alertas discretos ao longo dos resultados</a:t>
            </a:r>
          </a:p>
        </p:txBody>
      </p:sp>
      <p:sp>
        <p:nvSpPr>
          <p:cNvPr id="271370" name="Rectangle 10"/>
          <p:cNvSpPr>
            <a:spLocks noChangeArrowheads="1"/>
          </p:cNvSpPr>
          <p:nvPr/>
        </p:nvSpPr>
        <p:spPr bwMode="auto">
          <a:xfrm>
            <a:off x="250825" y="4940300"/>
            <a:ext cx="8642350" cy="1296988"/>
          </a:xfrm>
          <a:prstGeom prst="rect">
            <a:avLst/>
          </a:prstGeom>
          <a:solidFill>
            <a:srgbClr val="FFCC99"/>
          </a:soli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pt-BR" sz="2400"/>
              <a:t>Use um tamanho adequado de Tabelas e Figuras. </a:t>
            </a:r>
            <a:br>
              <a:rPr lang="pt-BR" sz="2400"/>
            </a:br>
            <a:r>
              <a:rPr lang="pt-BR" sz="2400"/>
              <a:t>De preferência</a:t>
            </a:r>
            <a:r>
              <a:rPr lang="en-US" sz="2400"/>
              <a:t>, no M</a:t>
            </a:r>
            <a:r>
              <a:rPr lang="pt-BR" sz="2400"/>
              <a:t>Á</a:t>
            </a:r>
            <a:r>
              <a:rPr lang="en-US" sz="2400"/>
              <a:t>XIMO DUAS por slide. </a:t>
            </a:r>
            <a:br>
              <a:rPr lang="en-US" sz="2400"/>
            </a:br>
            <a:r>
              <a:rPr lang="pt-BR" sz="2400" b="1"/>
              <a:t>É</a:t>
            </a:r>
            <a:r>
              <a:rPr lang="en-US" sz="2400" b="1"/>
              <a:t> importante que estejam bem legíveis   </a:t>
            </a:r>
            <a:endParaRPr lang="pt-BR" sz="2400" b="1"/>
          </a:p>
        </p:txBody>
      </p:sp>
      <p:sp>
        <p:nvSpPr>
          <p:cNvPr id="271371" name="Line 11"/>
          <p:cNvSpPr>
            <a:spLocks noChangeShapeType="1"/>
          </p:cNvSpPr>
          <p:nvPr/>
        </p:nvSpPr>
        <p:spPr bwMode="auto">
          <a:xfrm>
            <a:off x="258763" y="494188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258763" y="623728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323850" y="862013"/>
            <a:ext cx="8496300" cy="436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50000"/>
              </a:spcBef>
            </a:pPr>
            <a:endParaRPr lang="pt-BR" sz="2800" b="1"/>
          </a:p>
          <a:p>
            <a:pPr marL="342900" indent="-342900" algn="l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/>
              <a:t>Evitar muito texto</a:t>
            </a:r>
          </a:p>
          <a:p>
            <a:pPr marL="342900" indent="-342900" algn="l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/>
              <a:t>É o principal momento para valorizar seu estudo</a:t>
            </a:r>
          </a:p>
          <a:p>
            <a:pPr marL="342900" indent="-342900" algn="l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/>
              <a:t>Gráficos e Tabelas devem conter:</a:t>
            </a:r>
          </a:p>
          <a:p>
            <a:pPr marL="800100" lvl="1" indent="-342900" algn="l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800"/>
              <a:t>Título, Legenda, Unidades das variáveis</a:t>
            </a:r>
          </a:p>
          <a:p>
            <a:pPr marL="800100" lvl="1" indent="-342900" algn="l">
              <a:lnSpc>
                <a:spcPct val="100000"/>
              </a:lnSpc>
              <a:spcBef>
                <a:spcPct val="50000"/>
              </a:spcBef>
              <a:buSzPct val="70000"/>
              <a:buFontTx/>
              <a:buChar char="o"/>
            </a:pPr>
            <a:r>
              <a:rPr lang="pt-BR" sz="2800"/>
              <a:t>Indicação da significância estatística, se houver</a:t>
            </a:r>
          </a:p>
          <a:p>
            <a:pPr marL="342900" indent="-342900" algn="l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2800"/>
              <a:t> </a:t>
            </a:r>
            <a:r>
              <a:rPr lang="pt-BR" sz="2800" b="1"/>
              <a:t>Devem ser claros e elucidativos</a:t>
            </a:r>
          </a:p>
        </p:txBody>
      </p:sp>
      <p:sp>
        <p:nvSpPr>
          <p:cNvPr id="295941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Elaboração de gráficos e tabelas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AutoShape 2"/>
          <p:cNvSpPr>
            <a:spLocks noChangeArrowheads="1"/>
          </p:cNvSpPr>
          <p:nvPr/>
        </p:nvSpPr>
        <p:spPr bwMode="auto">
          <a:xfrm>
            <a:off x="2662238" y="908050"/>
            <a:ext cx="3817937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0000"/>
              </a:lnSpc>
            </a:pPr>
            <a:r>
              <a:rPr lang="pt-BR" sz="2400"/>
              <a:t>Trabalho total na série</a:t>
            </a:r>
            <a:endParaRPr lang="pt-BR" sz="2400">
              <a:latin typeface="Times New Roman" pitchFamily="18" charset="0"/>
            </a:endParaRPr>
          </a:p>
        </p:txBody>
      </p:sp>
      <p:sp>
        <p:nvSpPr>
          <p:cNvPr id="312323" name="Rectangle 3" descr="Pergaminho"/>
          <p:cNvSpPr>
            <a:spLocks noChangeArrowheads="1"/>
          </p:cNvSpPr>
          <p:nvPr/>
        </p:nvSpPr>
        <p:spPr bwMode="auto">
          <a:xfrm>
            <a:off x="1692275" y="71438"/>
            <a:ext cx="7200900" cy="836612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lnSpc>
                <a:spcPct val="80000"/>
              </a:lnSpc>
            </a:pPr>
            <a:r>
              <a:rPr lang="pt-BR" sz="3600">
                <a:solidFill>
                  <a:srgbClr val="003300"/>
                </a:solidFill>
              </a:rPr>
              <a:t>Tarefa Isocinética</a:t>
            </a: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>
            <p:ph/>
          </p:nvPr>
        </p:nvGraphicFramePr>
        <p:xfrm>
          <a:off x="1116013" y="1441450"/>
          <a:ext cx="6840537" cy="4271963"/>
        </p:xfrm>
        <a:graphic>
          <a:graphicData uri="http://schemas.openxmlformats.org/presentationml/2006/ole">
            <p:oleObj spid="_x0000_s312324" name="Gráfico" r:id="rId4" imgW="4667250" imgH="2914650" progId="Excel.Chart.8">
              <p:embed/>
            </p:oleObj>
          </a:graphicData>
        </a:graphic>
      </p:graphicFrame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5664200" y="1738313"/>
            <a:ext cx="3603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pt-BR" sz="2800">
                <a:solidFill>
                  <a:srgbClr val="003300"/>
                </a:solidFill>
              </a:rPr>
              <a:t>*</a:t>
            </a:r>
          </a:p>
        </p:txBody>
      </p:sp>
      <p:sp>
        <p:nvSpPr>
          <p:cNvPr id="312326" name="Text Box 6"/>
          <p:cNvSpPr txBox="1">
            <a:spLocks noChangeArrowheads="1"/>
          </p:cNvSpPr>
          <p:nvPr/>
        </p:nvSpPr>
        <p:spPr bwMode="auto">
          <a:xfrm>
            <a:off x="3419475" y="5734050"/>
            <a:ext cx="4464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pt-BR" sz="2400">
                <a:solidFill>
                  <a:srgbClr val="003300"/>
                </a:solidFill>
              </a:rPr>
              <a:t>* Diferença 9,6 % (P&lt;0,05)</a:t>
            </a:r>
          </a:p>
          <a:p>
            <a:pPr algn="r">
              <a:lnSpc>
                <a:spcPct val="100000"/>
              </a:lnSpc>
            </a:pPr>
            <a:r>
              <a:rPr lang="pt-BR" sz="2400">
                <a:solidFill>
                  <a:srgbClr val="003300"/>
                </a:solidFill>
              </a:rPr>
              <a:t>   Erro típico da medida = 7 %</a:t>
            </a:r>
          </a:p>
        </p:txBody>
      </p:sp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468313" y="333375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68" name="AutoShape 44"/>
          <p:cNvSpPr>
            <a:spLocks noChangeArrowheads="1"/>
          </p:cNvSpPr>
          <p:nvPr/>
        </p:nvSpPr>
        <p:spPr bwMode="auto">
          <a:xfrm>
            <a:off x="1947858" y="765175"/>
            <a:ext cx="4910158" cy="533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00000"/>
              </a:lnSpc>
            </a:pPr>
            <a:r>
              <a:rPr lang="pt-BR" sz="2400" dirty="0" smtClean="0">
                <a:solidFill>
                  <a:srgbClr val="000000"/>
                </a:solidFill>
              </a:rPr>
              <a:t>Modificações antropométricas</a:t>
            </a:r>
            <a:endParaRPr lang="pt-BR" sz="2400" dirty="0">
              <a:solidFill>
                <a:srgbClr val="000000"/>
              </a:solidFill>
            </a:endParaRPr>
          </a:p>
        </p:txBody>
      </p:sp>
      <p:graphicFrame>
        <p:nvGraphicFramePr>
          <p:cNvPr id="333914" name="Group 90"/>
          <p:cNvGraphicFramePr>
            <a:graphicFrameLocks noGrp="1"/>
          </p:cNvGraphicFramePr>
          <p:nvPr/>
        </p:nvGraphicFramePr>
        <p:xfrm>
          <a:off x="250825" y="1446213"/>
          <a:ext cx="8595042" cy="3639312"/>
        </p:xfrm>
        <a:graphic>
          <a:graphicData uri="http://schemas.openxmlformats.org/drawingml/2006/table">
            <a:tbl>
              <a:tblPr/>
              <a:tblGrid>
                <a:gridCol w="1873250"/>
                <a:gridCol w="1727200"/>
                <a:gridCol w="1577975"/>
                <a:gridCol w="208280"/>
                <a:gridCol w="1624012"/>
                <a:gridCol w="1584325"/>
              </a:tblGrid>
              <a:tr h="431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VARIÁVEIS</a:t>
                      </a:r>
                      <a:endParaRPr kumimoji="0" lang="pt-B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DIETA CET</a:t>
                      </a:r>
                      <a:endParaRPr kumimoji="0" lang="pt-BR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DIETA CONV</a:t>
                      </a:r>
                      <a:endParaRPr kumimoji="0" lang="pt-BR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9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PRÉ</a:t>
                      </a:r>
                      <a:endParaRPr kumimoji="0" lang="pt-B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PÓS</a:t>
                      </a:r>
                      <a:endParaRPr kumimoji="0" lang="pt-B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PRÉ</a:t>
                      </a:r>
                      <a:endParaRPr kumimoji="0" lang="pt-B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PÓS</a:t>
                      </a:r>
                      <a:endParaRPr kumimoji="0" lang="pt-B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MC (kg)</a:t>
                      </a: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**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72,6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15,8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70,8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15,5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63,2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10,3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62,0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10,1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IMC </a:t>
                      </a:r>
                      <a:r>
                        <a:rPr kumimoji="0" lang="da-D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(kg.m</a:t>
                      </a:r>
                      <a:r>
                        <a:rPr kumimoji="0" lang="da-DK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-2</a:t>
                      </a:r>
                      <a:r>
                        <a:rPr kumimoji="0" lang="da-DK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)</a:t>
                      </a:r>
                      <a:r>
                        <a:rPr kumimoji="0" lang="da-DK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26,0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4,1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25,4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2,7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24,5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4,1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24,0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2,7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CC (cm)</a:t>
                      </a:r>
                      <a:r>
                        <a:rPr kumimoji="0" lang="da-DK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*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78,8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8,4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77,2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8,5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77,1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7,6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75,6</a:t>
                      </a: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Arial Unicode MS" pitchFamily="34" charset="-128"/>
                          <a:cs typeface="Times New Roman" pitchFamily="18" charset="0"/>
                        </a:rPr>
                        <a:t>8,0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Arial Unicode MS" pitchFamily="34" charset="-128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thinThick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333909" name="Rectangle 85"/>
          <p:cNvSpPr>
            <a:spLocks noChangeArrowheads="1"/>
          </p:cNvSpPr>
          <p:nvPr/>
        </p:nvSpPr>
        <p:spPr bwMode="auto">
          <a:xfrm>
            <a:off x="292100" y="5229225"/>
            <a:ext cx="8528050" cy="731838"/>
          </a:xfrm>
          <a:prstGeom prst="rect">
            <a:avLst/>
          </a:prstGeom>
          <a:solidFill>
            <a:schemeClr val="tx2"/>
          </a:solidFill>
          <a:ln w="57150" cmpd="thinThick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t-BR" sz="2400">
                <a:solidFill>
                  <a:schemeClr val="folHlink"/>
                </a:solidFill>
                <a:latin typeface="Arial" charset="0"/>
              </a:rPr>
              <a:t>*P&lt;0,05; efeito do tempo; **P&lt;0,05; interação tempo x grupo</a:t>
            </a:r>
          </a:p>
          <a:p>
            <a:pPr algn="just">
              <a:lnSpc>
                <a:spcPct val="100000"/>
              </a:lnSpc>
            </a:pPr>
            <a:r>
              <a:rPr lang="pt-BR">
                <a:solidFill>
                  <a:schemeClr val="folHlink"/>
                </a:solidFill>
                <a:latin typeface="Arial" charset="0"/>
              </a:rPr>
              <a:t>MC: massa corporal; IMC: índice de massa corporal; CC: circunferência de cintura</a:t>
            </a:r>
          </a:p>
        </p:txBody>
      </p:sp>
      <p:sp>
        <p:nvSpPr>
          <p:cNvPr id="333910" name="Text Box 86"/>
          <p:cNvSpPr txBox="1">
            <a:spLocks noChangeArrowheads="1"/>
          </p:cNvSpPr>
          <p:nvPr/>
        </p:nvSpPr>
        <p:spPr bwMode="auto">
          <a:xfrm>
            <a:off x="468313" y="333375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3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90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CONCLUSÃO(ÕES)</a:t>
            </a:r>
          </a:p>
        </p:txBody>
      </p:sp>
      <p:sp>
        <p:nvSpPr>
          <p:cNvPr id="272387" name="Line 3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2397" name="Text Box 13"/>
          <p:cNvSpPr txBox="1">
            <a:spLocks noChangeArrowheads="1"/>
          </p:cNvSpPr>
          <p:nvPr/>
        </p:nvSpPr>
        <p:spPr bwMode="auto">
          <a:xfrm>
            <a:off x="250825" y="1773238"/>
            <a:ext cx="864235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2800"/>
              <a:t> Deve(m) responder ao(s) objetivo(s), considerando os resultados encontrados e o estado da arte</a:t>
            </a:r>
          </a:p>
          <a:p>
            <a:pPr algn="l" eaLnBrk="0" hangingPunct="0">
              <a:lnSpc>
                <a:spcPct val="130000"/>
              </a:lnSpc>
              <a:spcBef>
                <a:spcPct val="50000"/>
              </a:spcBef>
              <a:buFontTx/>
              <a:buChar char="•"/>
            </a:pPr>
            <a:r>
              <a:rPr lang="en-US" sz="2800"/>
              <a:t> Deve(m) ser objetiva(s) e consistente(s)</a:t>
            </a:r>
            <a:endParaRPr lang="pt-B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A0000"/>
          </a:solidFill>
          <a:ln/>
        </p:spPr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CONCLUSÃO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7700"/>
            <a:ext cx="8362950" cy="3598863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pt-BR"/>
              <a:t>Não houve diferença entre os tipos de aquecimento sobre o desempenho da força.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pt-BR"/>
              <a:t>O aquecimento em alta velocidade melhorou a potência média e o trabalho total no grupo feminino, embora as diferenças tenham ficado abaixo ou muito próximas do erro técnico da medida. </a:t>
            </a:r>
          </a:p>
        </p:txBody>
      </p:sp>
      <p:sp>
        <p:nvSpPr>
          <p:cNvPr id="309253" name="Text Box 5"/>
          <p:cNvSpPr txBox="1">
            <a:spLocks noChangeArrowheads="1"/>
          </p:cNvSpPr>
          <p:nvPr/>
        </p:nvSpPr>
        <p:spPr bwMode="auto">
          <a:xfrm>
            <a:off x="468313" y="990600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Exemplo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250825" y="1487488"/>
            <a:ext cx="8642350" cy="71913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79388" y="1630363"/>
            <a:ext cx="871378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dirty="0" smtClean="0">
                <a:latin typeface="Arial" charset="0"/>
              </a:rPr>
              <a:t>Respeite o tempo </a:t>
            </a:r>
            <a:r>
              <a:rPr lang="pt-BR" sz="2400" dirty="0">
                <a:latin typeface="Arial" charset="0"/>
              </a:rPr>
              <a:t>máximo para </a:t>
            </a:r>
            <a:r>
              <a:rPr lang="pt-BR" sz="2400" dirty="0" smtClean="0">
                <a:latin typeface="Arial" charset="0"/>
              </a:rPr>
              <a:t>exposição</a:t>
            </a:r>
            <a:endParaRPr lang="pt-BR" sz="2400" dirty="0">
              <a:latin typeface="Arial" charset="0"/>
            </a:endParaRPr>
          </a:p>
        </p:txBody>
      </p:sp>
      <p:sp>
        <p:nvSpPr>
          <p:cNvPr id="273424" name="Line 16"/>
          <p:cNvSpPr>
            <a:spLocks noChangeShapeType="1"/>
          </p:cNvSpPr>
          <p:nvPr/>
        </p:nvSpPr>
        <p:spPr bwMode="auto">
          <a:xfrm>
            <a:off x="250825" y="22066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>
            <a:off x="252413" y="148590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26" name="Rectangle 18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solidFill>
            <a:srgbClr val="800000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REGRAS PARA APRESENTAÇÃO</a:t>
            </a:r>
          </a:p>
        </p:txBody>
      </p:sp>
      <p:sp>
        <p:nvSpPr>
          <p:cNvPr id="273428" name="Rectangle 20"/>
          <p:cNvSpPr>
            <a:spLocks noChangeArrowheads="1"/>
          </p:cNvSpPr>
          <p:nvPr/>
        </p:nvSpPr>
        <p:spPr bwMode="auto">
          <a:xfrm>
            <a:off x="250825" y="2566988"/>
            <a:ext cx="8642350" cy="71913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29" name="Rectangle 21"/>
          <p:cNvSpPr>
            <a:spLocks noChangeArrowheads="1"/>
          </p:cNvSpPr>
          <p:nvPr/>
        </p:nvSpPr>
        <p:spPr bwMode="auto">
          <a:xfrm>
            <a:off x="468313" y="2709863"/>
            <a:ext cx="820737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Chegue cedo ao local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73430" name="Line 22"/>
          <p:cNvSpPr>
            <a:spLocks noChangeShapeType="1"/>
          </p:cNvSpPr>
          <p:nvPr/>
        </p:nvSpPr>
        <p:spPr bwMode="auto">
          <a:xfrm>
            <a:off x="250825" y="32861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31" name="Line 23"/>
          <p:cNvSpPr>
            <a:spLocks noChangeShapeType="1"/>
          </p:cNvSpPr>
          <p:nvPr/>
        </p:nvSpPr>
        <p:spPr bwMode="auto">
          <a:xfrm>
            <a:off x="252413" y="256540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32" name="Rectangle 24"/>
          <p:cNvSpPr>
            <a:spLocks noChangeArrowheads="1"/>
          </p:cNvSpPr>
          <p:nvPr/>
        </p:nvSpPr>
        <p:spPr bwMode="auto">
          <a:xfrm>
            <a:off x="249238" y="3648075"/>
            <a:ext cx="8642350" cy="71913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33" name="Rectangle 25"/>
          <p:cNvSpPr>
            <a:spLocks noChangeArrowheads="1"/>
          </p:cNvSpPr>
          <p:nvPr/>
        </p:nvSpPr>
        <p:spPr bwMode="auto">
          <a:xfrm>
            <a:off x="466725" y="3790950"/>
            <a:ext cx="820737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 dirty="0">
                <a:latin typeface="Arial" charset="0"/>
              </a:rPr>
              <a:t>Leve ao menos 1 </a:t>
            </a:r>
            <a:r>
              <a:rPr lang="pt-BR" sz="2400" i="1" dirty="0">
                <a:latin typeface="Arial" charset="0"/>
              </a:rPr>
              <a:t>backup</a:t>
            </a:r>
            <a:endParaRPr lang="pt-BR" sz="2400" i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73434" name="Line 26"/>
          <p:cNvSpPr>
            <a:spLocks noChangeShapeType="1"/>
          </p:cNvSpPr>
          <p:nvPr/>
        </p:nvSpPr>
        <p:spPr bwMode="auto">
          <a:xfrm>
            <a:off x="249238" y="436721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35" name="Line 27"/>
          <p:cNvSpPr>
            <a:spLocks noChangeShapeType="1"/>
          </p:cNvSpPr>
          <p:nvPr/>
        </p:nvSpPr>
        <p:spPr bwMode="auto">
          <a:xfrm>
            <a:off x="250825" y="364648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36" name="Rectangle 28"/>
          <p:cNvSpPr>
            <a:spLocks noChangeArrowheads="1"/>
          </p:cNvSpPr>
          <p:nvPr/>
        </p:nvSpPr>
        <p:spPr bwMode="auto">
          <a:xfrm>
            <a:off x="250825" y="4654550"/>
            <a:ext cx="8642350" cy="71913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37" name="Rectangle 29"/>
          <p:cNvSpPr>
            <a:spLocks noChangeArrowheads="1"/>
          </p:cNvSpPr>
          <p:nvPr/>
        </p:nvSpPr>
        <p:spPr bwMode="auto">
          <a:xfrm>
            <a:off x="468313" y="4797425"/>
            <a:ext cx="820737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Mantenha a calma e fale com clareza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73438" name="Line 30"/>
          <p:cNvSpPr>
            <a:spLocks noChangeShapeType="1"/>
          </p:cNvSpPr>
          <p:nvPr/>
        </p:nvSpPr>
        <p:spPr bwMode="auto">
          <a:xfrm>
            <a:off x="250825" y="537368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39" name="Line 31"/>
          <p:cNvSpPr>
            <a:spLocks noChangeShapeType="1"/>
          </p:cNvSpPr>
          <p:nvPr/>
        </p:nvSpPr>
        <p:spPr bwMode="auto">
          <a:xfrm>
            <a:off x="252413" y="465296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40" name="Rectangle 32"/>
          <p:cNvSpPr>
            <a:spLocks noChangeArrowheads="1"/>
          </p:cNvSpPr>
          <p:nvPr/>
        </p:nvSpPr>
        <p:spPr bwMode="auto">
          <a:xfrm>
            <a:off x="250825" y="5662613"/>
            <a:ext cx="8642350" cy="71913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3441" name="Rectangle 33"/>
          <p:cNvSpPr>
            <a:spLocks noChangeArrowheads="1"/>
          </p:cNvSpPr>
          <p:nvPr/>
        </p:nvSpPr>
        <p:spPr bwMode="auto">
          <a:xfrm>
            <a:off x="468313" y="5805488"/>
            <a:ext cx="820737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Releia os slides 1 hora antes da apresentação </a:t>
            </a:r>
          </a:p>
        </p:txBody>
      </p:sp>
      <p:sp>
        <p:nvSpPr>
          <p:cNvPr id="273442" name="Line 34"/>
          <p:cNvSpPr>
            <a:spLocks noChangeShapeType="1"/>
          </p:cNvSpPr>
          <p:nvPr/>
        </p:nvSpPr>
        <p:spPr bwMode="auto">
          <a:xfrm>
            <a:off x="250825" y="638175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3443" name="Line 35"/>
          <p:cNvSpPr>
            <a:spLocks noChangeShapeType="1"/>
          </p:cNvSpPr>
          <p:nvPr/>
        </p:nvSpPr>
        <p:spPr bwMode="auto">
          <a:xfrm>
            <a:off x="252413" y="56610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ChangeArrowheads="1"/>
          </p:cNvSpPr>
          <p:nvPr/>
        </p:nvSpPr>
        <p:spPr bwMode="auto">
          <a:xfrm>
            <a:off x="468313" y="468313"/>
            <a:ext cx="7839075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6000">
                <a:latin typeface="Arial" charset="0"/>
              </a:rPr>
              <a:t>.................. Lembre-se</a:t>
            </a:r>
          </a:p>
        </p:txBody>
      </p:sp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539750" y="1628775"/>
            <a:ext cx="8208963" cy="3887788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rgbClr val="000000"/>
                </a:solidFill>
              </a:rPr>
              <a:t>É como se fosse vender seu produto </a:t>
            </a:r>
          </a:p>
          <a:p>
            <a:pPr marL="342900" indent="-342900" algn="l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rgbClr val="000000"/>
                </a:solidFill>
              </a:rPr>
              <a:t>Faça propaganda positiva e não negativa</a:t>
            </a:r>
          </a:p>
          <a:p>
            <a:pPr marL="342900" indent="-342900" algn="l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rgbClr val="000000"/>
                </a:solidFill>
              </a:rPr>
              <a:t>Desperte o interesse pelo trabalho</a:t>
            </a:r>
          </a:p>
          <a:p>
            <a:pPr marL="342900" indent="-342900" algn="l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rgbClr val="000000"/>
                </a:solidFill>
              </a:rPr>
              <a:t>Seja objetivo e direto</a:t>
            </a:r>
          </a:p>
          <a:p>
            <a:pPr marL="342900" indent="-342900" algn="l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pt-BR" sz="3200">
                <a:solidFill>
                  <a:srgbClr val="000000"/>
                </a:solidFill>
              </a:rPr>
              <a:t>Siga as instruções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204788" y="2709863"/>
            <a:ext cx="8642350" cy="71913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204788" y="2852738"/>
            <a:ext cx="871378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As pessoas sentadas ao fundo da sala precisam ler também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>
            <a:off x="204788" y="344963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204788" y="270827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solidFill>
            <a:srgbClr val="800000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SUGESTÕES GERAIS</a:t>
            </a:r>
          </a:p>
        </p:txBody>
      </p:sp>
      <p:sp>
        <p:nvSpPr>
          <p:cNvPr id="324620" name="Rectangle 12"/>
          <p:cNvSpPr>
            <a:spLocks noChangeArrowheads="1"/>
          </p:cNvSpPr>
          <p:nvPr/>
        </p:nvSpPr>
        <p:spPr bwMode="auto">
          <a:xfrm>
            <a:off x="204788" y="3860800"/>
            <a:ext cx="8642350" cy="71913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4621" name="Rectangle 13"/>
          <p:cNvSpPr>
            <a:spLocks noChangeArrowheads="1"/>
          </p:cNvSpPr>
          <p:nvPr/>
        </p:nvSpPr>
        <p:spPr bwMode="auto">
          <a:xfrm>
            <a:off x="204788" y="4005263"/>
            <a:ext cx="871378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Não leia para a audiência. Todos saber ler.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204788" y="45815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204788" y="386080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29" name="Rectangle 21"/>
          <p:cNvSpPr>
            <a:spLocks noChangeArrowheads="1"/>
          </p:cNvSpPr>
          <p:nvPr/>
        </p:nvSpPr>
        <p:spPr bwMode="auto">
          <a:xfrm>
            <a:off x="204788" y="5013325"/>
            <a:ext cx="8642350" cy="71913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4630" name="Rectangle 22"/>
          <p:cNvSpPr>
            <a:spLocks noChangeArrowheads="1"/>
          </p:cNvSpPr>
          <p:nvPr/>
        </p:nvSpPr>
        <p:spPr bwMode="auto">
          <a:xfrm>
            <a:off x="204788" y="5157788"/>
            <a:ext cx="871378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Cuidado com abreviaturas sem sentido.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4631" name="Line 23"/>
          <p:cNvSpPr>
            <a:spLocks noChangeShapeType="1"/>
          </p:cNvSpPr>
          <p:nvPr/>
        </p:nvSpPr>
        <p:spPr bwMode="auto">
          <a:xfrm>
            <a:off x="204788" y="573405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32" name="Line 24"/>
          <p:cNvSpPr>
            <a:spLocks noChangeShapeType="1"/>
          </p:cNvSpPr>
          <p:nvPr/>
        </p:nvSpPr>
        <p:spPr bwMode="auto">
          <a:xfrm>
            <a:off x="204788" y="50133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42" name="Rectangle 34"/>
          <p:cNvSpPr>
            <a:spLocks noChangeArrowheads="1"/>
          </p:cNvSpPr>
          <p:nvPr/>
        </p:nvSpPr>
        <p:spPr bwMode="auto">
          <a:xfrm>
            <a:off x="204788" y="1558925"/>
            <a:ext cx="8642350" cy="71913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4643" name="Rectangle 35"/>
          <p:cNvSpPr>
            <a:spLocks noChangeArrowheads="1"/>
          </p:cNvSpPr>
          <p:nvPr/>
        </p:nvSpPr>
        <p:spPr bwMode="auto">
          <a:xfrm>
            <a:off x="447675" y="1676400"/>
            <a:ext cx="8029575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Utilize em torno de </a:t>
            </a:r>
            <a:r>
              <a:rPr lang="pt-BR" sz="2400" b="1">
                <a:solidFill>
                  <a:srgbClr val="800000"/>
                </a:solidFill>
                <a:latin typeface="Arial" charset="0"/>
              </a:rPr>
              <a:t>15</a:t>
            </a:r>
            <a:r>
              <a:rPr lang="pt-BR" sz="2400">
                <a:latin typeface="Arial" charset="0"/>
              </a:rPr>
              <a:t> </a:t>
            </a:r>
            <a:r>
              <a:rPr lang="pt-BR" sz="2400">
                <a:solidFill>
                  <a:srgbClr val="800000"/>
                </a:solidFill>
                <a:latin typeface="Arial" charset="0"/>
              </a:rPr>
              <a:t>slides</a:t>
            </a:r>
          </a:p>
        </p:txBody>
      </p:sp>
      <p:sp>
        <p:nvSpPr>
          <p:cNvPr id="324644" name="Line 36"/>
          <p:cNvSpPr>
            <a:spLocks noChangeShapeType="1"/>
          </p:cNvSpPr>
          <p:nvPr/>
        </p:nvSpPr>
        <p:spPr bwMode="auto">
          <a:xfrm>
            <a:off x="204788" y="227806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4645" name="Line 37"/>
          <p:cNvSpPr>
            <a:spLocks noChangeShapeType="1"/>
          </p:cNvSpPr>
          <p:nvPr/>
        </p:nvSpPr>
        <p:spPr bwMode="auto">
          <a:xfrm>
            <a:off x="206375" y="155733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250825" y="3873500"/>
            <a:ext cx="8642350" cy="1068388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5635" name="Rectangle 3"/>
          <p:cNvSpPr>
            <a:spLocks noChangeArrowheads="1"/>
          </p:cNvSpPr>
          <p:nvPr/>
        </p:nvSpPr>
        <p:spPr bwMode="auto">
          <a:xfrm>
            <a:off x="492125" y="4005263"/>
            <a:ext cx="8137525" cy="822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Muita informação no slide quase sempre significa pouco conhecimento sobre o assunto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5636" name="Line 4"/>
          <p:cNvSpPr>
            <a:spLocks noChangeShapeType="1"/>
          </p:cNvSpPr>
          <p:nvPr/>
        </p:nvSpPr>
        <p:spPr bwMode="auto">
          <a:xfrm>
            <a:off x="250825" y="49244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5637" name="Line 5"/>
          <p:cNvSpPr>
            <a:spLocks noChangeShapeType="1"/>
          </p:cNvSpPr>
          <p:nvPr/>
        </p:nvSpPr>
        <p:spPr bwMode="auto">
          <a:xfrm>
            <a:off x="261938" y="386080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solidFill>
            <a:srgbClr val="800000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SUGESTÕES GERAIS</a:t>
            </a:r>
          </a:p>
        </p:txBody>
      </p:sp>
      <p:sp>
        <p:nvSpPr>
          <p:cNvPr id="325651" name="Rectangle 19"/>
          <p:cNvSpPr>
            <a:spLocks noChangeArrowheads="1"/>
          </p:cNvSpPr>
          <p:nvPr/>
        </p:nvSpPr>
        <p:spPr bwMode="auto">
          <a:xfrm>
            <a:off x="204788" y="1773238"/>
            <a:ext cx="8642350" cy="71913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5652" name="Rectangle 20"/>
          <p:cNvSpPr>
            <a:spLocks noChangeArrowheads="1"/>
          </p:cNvSpPr>
          <p:nvPr/>
        </p:nvSpPr>
        <p:spPr bwMode="auto">
          <a:xfrm>
            <a:off x="204788" y="1917700"/>
            <a:ext cx="8039100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Não exagere nos efeitos e nas cores.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5653" name="Line 21"/>
          <p:cNvSpPr>
            <a:spLocks noChangeShapeType="1"/>
          </p:cNvSpPr>
          <p:nvPr/>
        </p:nvSpPr>
        <p:spPr bwMode="auto">
          <a:xfrm>
            <a:off x="204788" y="249396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5654" name="Line 22"/>
          <p:cNvSpPr>
            <a:spLocks noChangeShapeType="1"/>
          </p:cNvSpPr>
          <p:nvPr/>
        </p:nvSpPr>
        <p:spPr bwMode="auto">
          <a:xfrm>
            <a:off x="204788" y="177323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5655" name="Rectangle 23"/>
          <p:cNvSpPr>
            <a:spLocks noChangeArrowheads="1"/>
          </p:cNvSpPr>
          <p:nvPr/>
        </p:nvSpPr>
        <p:spPr bwMode="auto">
          <a:xfrm>
            <a:off x="217488" y="2852738"/>
            <a:ext cx="8642350" cy="720725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66275"/>
                  <a:invGamma/>
                  <a:alpha val="80000"/>
                </a:schemeClr>
              </a:gs>
              <a:gs pos="50000">
                <a:schemeClr val="tx2">
                  <a:alpha val="81000"/>
                </a:schemeClr>
              </a:gs>
              <a:gs pos="100000">
                <a:schemeClr val="tx2">
                  <a:gamma/>
                  <a:shade val="66275"/>
                  <a:invGamma/>
                  <a:alpha val="80000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5656" name="Rectangle 24"/>
          <p:cNvSpPr>
            <a:spLocks noChangeArrowheads="1"/>
          </p:cNvSpPr>
          <p:nvPr/>
        </p:nvSpPr>
        <p:spPr bwMode="auto">
          <a:xfrm>
            <a:off x="217488" y="2997200"/>
            <a:ext cx="8713787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400">
                <a:latin typeface="Arial" charset="0"/>
              </a:rPr>
              <a:t>Se o slide não puder ser lido pela audiência, não use!</a:t>
            </a:r>
            <a:endParaRPr lang="pt-BR" sz="24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25657" name="Line 25"/>
          <p:cNvSpPr>
            <a:spLocks noChangeShapeType="1"/>
          </p:cNvSpPr>
          <p:nvPr/>
        </p:nvSpPr>
        <p:spPr bwMode="auto">
          <a:xfrm>
            <a:off x="217488" y="3573463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25658" name="Line 26"/>
          <p:cNvSpPr>
            <a:spLocks noChangeShapeType="1"/>
          </p:cNvSpPr>
          <p:nvPr/>
        </p:nvSpPr>
        <p:spPr bwMode="auto">
          <a:xfrm>
            <a:off x="217488" y="284003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6" name="Rectangle 4"/>
          <p:cNvSpPr>
            <a:spLocks noChangeArrowheads="1"/>
          </p:cNvSpPr>
          <p:nvPr/>
        </p:nvSpPr>
        <p:spPr bwMode="auto">
          <a:xfrm>
            <a:off x="1281113" y="1916113"/>
            <a:ext cx="6580187" cy="1190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pt-BR" sz="3600">
                <a:solidFill>
                  <a:srgbClr val="FFFFFF"/>
                </a:solidFill>
                <a:latin typeface="Arial" charset="0"/>
              </a:rPr>
              <a:t>Fundo escuro </a:t>
            </a:r>
            <a:r>
              <a:rPr lang="pt-BR" sz="3600">
                <a:solidFill>
                  <a:srgbClr val="FFFFFF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pt-BR" sz="3600">
                <a:solidFill>
                  <a:srgbClr val="FFFFFF"/>
                </a:solidFill>
                <a:latin typeface="Arial" charset="0"/>
              </a:rPr>
              <a:t> fonte clara</a:t>
            </a:r>
          </a:p>
        </p:txBody>
      </p:sp>
      <p:sp>
        <p:nvSpPr>
          <p:cNvPr id="320517" name="Rectangle 5"/>
          <p:cNvSpPr>
            <a:spLocks noChangeArrowheads="1"/>
          </p:cNvSpPr>
          <p:nvPr/>
        </p:nvSpPr>
        <p:spPr bwMode="auto">
          <a:xfrm>
            <a:off x="1331913" y="3357563"/>
            <a:ext cx="6553200" cy="1090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</a:pPr>
            <a:r>
              <a:rPr lang="pt-BR" sz="3600">
                <a:solidFill>
                  <a:srgbClr val="000000"/>
                </a:solidFill>
                <a:latin typeface="Arial" charset="0"/>
              </a:rPr>
              <a:t>Fundo claro </a:t>
            </a:r>
            <a:r>
              <a:rPr lang="pt-BR" sz="360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pt-BR" sz="3600">
                <a:solidFill>
                  <a:srgbClr val="000000"/>
                </a:solidFill>
                <a:latin typeface="Arial" charset="0"/>
              </a:rPr>
              <a:t> fonte escura</a:t>
            </a:r>
          </a:p>
        </p:txBody>
      </p:sp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1258888" y="1125538"/>
            <a:ext cx="39243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pt-BR" sz="3200">
                <a:solidFill>
                  <a:srgbClr val="000000"/>
                </a:solidFill>
                <a:latin typeface="Arial" charset="0"/>
              </a:rPr>
              <a:t>Regra básica:</a:t>
            </a:r>
          </a:p>
        </p:txBody>
      </p:sp>
      <p:sp>
        <p:nvSpPr>
          <p:cNvPr id="320520" name="Text Box 8"/>
          <p:cNvSpPr txBox="1">
            <a:spLocks noChangeArrowheads="1"/>
          </p:cNvSpPr>
          <p:nvPr/>
        </p:nvSpPr>
        <p:spPr bwMode="auto">
          <a:xfrm>
            <a:off x="1331913" y="4797425"/>
            <a:ext cx="6480175" cy="82391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000" b="1">
                <a:solidFill>
                  <a:srgbClr val="000000"/>
                </a:solidFill>
                <a:latin typeface="Arial" charset="0"/>
              </a:rPr>
              <a:t>NUNCA</a:t>
            </a:r>
            <a:r>
              <a:rPr lang="pt-BR" sz="2800">
                <a:solidFill>
                  <a:srgbClr val="000000"/>
                </a:solidFill>
                <a:latin typeface="Arial" charset="0"/>
              </a:rPr>
              <a:t> usar </a:t>
            </a:r>
            <a:r>
              <a:rPr lang="pt-BR" sz="4000">
                <a:solidFill>
                  <a:srgbClr val="000000"/>
                </a:solidFill>
                <a:latin typeface="Comic Sans MS" pitchFamily="66" charset="0"/>
              </a:rPr>
              <a:t>COMIC SANS</a:t>
            </a:r>
          </a:p>
        </p:txBody>
      </p:sp>
      <p:sp>
        <p:nvSpPr>
          <p:cNvPr id="320521" name="Rectangle 9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solidFill>
            <a:srgbClr val="800000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Cores de fundo e de fonte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Line 2"/>
          <p:cNvSpPr>
            <a:spLocks noChangeShapeType="1"/>
          </p:cNvSpPr>
          <p:nvPr/>
        </p:nvSpPr>
        <p:spPr bwMode="auto">
          <a:xfrm>
            <a:off x="0" y="904875"/>
            <a:ext cx="9107488" cy="1588"/>
          </a:xfrm>
          <a:prstGeom prst="line">
            <a:avLst/>
          </a:prstGeom>
          <a:noFill/>
          <a:ln w="57150">
            <a:solidFill>
              <a:srgbClr val="66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396875" y="1562100"/>
            <a:ext cx="4175125" cy="330835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8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86275"/>
                  <a:invGamma/>
                </a:srgbClr>
              </a:gs>
            </a:gsLst>
            <a:lin ang="270000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00"/>
                </a:solidFill>
              </a:rPr>
              <a:t>Melhores fontes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Tahoma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Arial 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AvantGarde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>
                <a:solidFill>
                  <a:srgbClr val="000000"/>
                </a:solidFill>
              </a:rPr>
              <a:t>Times News Roman</a:t>
            </a: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4789488" y="2420938"/>
            <a:ext cx="4103687" cy="330835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8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86275"/>
                  <a:invGamma/>
                </a:srgbClr>
              </a:gs>
            </a:gsLst>
            <a:lin ang="2700000" scaled="1"/>
          </a:gra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b="1" dirty="0">
                <a:solidFill>
                  <a:srgbClr val="000000"/>
                </a:solidFill>
              </a:rPr>
              <a:t>Tamanhos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solidFill>
                  <a:srgbClr val="000000"/>
                </a:solidFill>
              </a:rPr>
              <a:t>Título principal: ≥ 36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solidFill>
                  <a:srgbClr val="000000"/>
                </a:solidFill>
              </a:rPr>
              <a:t>Subtítulos: ≥ 32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solidFill>
                  <a:srgbClr val="000000"/>
                </a:solidFill>
              </a:rPr>
              <a:t>Texto: ≥ 28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pt-BR" sz="2800" dirty="0">
                <a:solidFill>
                  <a:srgbClr val="000000"/>
                </a:solidFill>
              </a:rPr>
              <a:t>Referências: ≥ </a:t>
            </a:r>
            <a:r>
              <a:rPr lang="pt-BR" sz="2800" dirty="0" smtClean="0">
                <a:solidFill>
                  <a:srgbClr val="000000"/>
                </a:solidFill>
              </a:rPr>
              <a:t>18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0" y="-26988"/>
            <a:ext cx="9144000" cy="1152526"/>
          </a:xfrm>
          <a:prstGeom prst="rect">
            <a:avLst/>
          </a:prstGeom>
          <a:solidFill>
            <a:srgbClr val="800000"/>
          </a:soli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Tamanhos e tipos de fonte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50000">
              <a:schemeClr val="tx2">
                <a:gamma/>
                <a:shade val="76471"/>
                <a:invGamma/>
              </a:schemeClr>
            </a:gs>
            <a:gs pos="100000">
              <a:schemeClr val="tx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3068638"/>
            <a:ext cx="9144000" cy="17287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pt-BR" sz="3600">
                <a:solidFill>
                  <a:schemeClr val="folHlink"/>
                </a:solidFill>
              </a:rPr>
              <a:t>Título</a:t>
            </a:r>
            <a:r>
              <a:rPr lang="pt-BR" sz="4000">
                <a:solidFill>
                  <a:schemeClr val="folHlink"/>
                </a:solidFill>
              </a:rPr>
              <a:t/>
            </a:r>
            <a:br>
              <a:rPr lang="pt-BR" sz="4000">
                <a:solidFill>
                  <a:schemeClr val="folHlink"/>
                </a:solidFill>
              </a:rPr>
            </a:br>
            <a:r>
              <a:rPr lang="pt-BR" sz="4000">
                <a:solidFill>
                  <a:schemeClr val="folHlink"/>
                </a:solidFill>
              </a:rPr>
              <a:t/>
            </a:r>
            <a:br>
              <a:rPr lang="pt-BR" sz="4000">
                <a:solidFill>
                  <a:schemeClr val="folHlink"/>
                </a:solidFill>
              </a:rPr>
            </a:br>
            <a:r>
              <a:rPr lang="en-US" sz="2800"/>
              <a:t>Autor(es)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2400"/>
              <a:t>Ano</a:t>
            </a:r>
            <a:endParaRPr lang="en-GB" sz="2000"/>
          </a:p>
        </p:txBody>
      </p:sp>
      <p:grpSp>
        <p:nvGrpSpPr>
          <p:cNvPr id="14356" name="Group 20"/>
          <p:cNvGrpSpPr>
            <a:grpSpLocks/>
          </p:cNvGrpSpPr>
          <p:nvPr/>
        </p:nvGrpSpPr>
        <p:grpSpPr bwMode="auto">
          <a:xfrm>
            <a:off x="1260475" y="385763"/>
            <a:ext cx="6586538" cy="1076325"/>
            <a:chOff x="636" y="243"/>
            <a:chExt cx="4149" cy="678"/>
          </a:xfrm>
        </p:grpSpPr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636" y="255"/>
              <a:ext cx="4104" cy="666"/>
            </a:xfrm>
            <a:prstGeom prst="rect">
              <a:avLst/>
            </a:prstGeom>
            <a:solidFill>
              <a:srgbClr val="FFFFFF"/>
            </a:solidFill>
            <a:ln w="57150" cmpd="thinThick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14352" name="Picture 16" descr="Logo_Gama_Nov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3" y="243"/>
              <a:ext cx="715" cy="6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1383" y="296"/>
              <a:ext cx="3402" cy="496"/>
            </a:xfrm>
            <a:prstGeom prst="rect">
              <a:avLst/>
            </a:prstGeom>
            <a:noFill/>
            <a:ln w="57150" cmpd="thinThick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pt-BR"/>
                <a:t>Curso de Especialização em Fisiologia do Exercício e Avaliação Morfofuncional</a:t>
              </a:r>
              <a:r>
                <a:rPr lang="pt-BR" sz="2000"/>
                <a:t> </a:t>
              </a:r>
              <a:endParaRPr lang="en-US" sz="20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0" y="1557338"/>
            <a:ext cx="9144000" cy="2232025"/>
          </a:xfrm>
          <a:prstGeom prst="rect">
            <a:avLst/>
          </a:prstGeom>
          <a:solidFill>
            <a:schemeClr val="tx2"/>
          </a:solidFill>
          <a:ln w="381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endParaRPr lang="en-GB" sz="40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60325" y="1666875"/>
            <a:ext cx="9001125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t-BR" sz="3600">
                <a:solidFill>
                  <a:schemeClr val="folHlink"/>
                </a:solidFill>
              </a:rPr>
              <a:t>Efeito de uma semana de dietas cetogênica ou convencional sobre o desempenho da força em exercício contra-resistência</a:t>
            </a:r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9163" y="4148138"/>
            <a:ext cx="7304087" cy="1512887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Cláudia de Mello Meirelles </a:t>
            </a:r>
            <a:br>
              <a:rPr lang="en-US"/>
            </a:br>
            <a:r>
              <a:rPr lang="en-US"/>
              <a:t>Tatiane da Motta Candido </a:t>
            </a:r>
            <a:br>
              <a:rPr lang="en-US"/>
            </a:br>
            <a:r>
              <a:rPr lang="en-US"/>
              <a:t>Paulo Sergio Chagas Gomes</a:t>
            </a:r>
          </a:p>
        </p:txBody>
      </p:sp>
      <p:grpSp>
        <p:nvGrpSpPr>
          <p:cNvPr id="288795" name="Group 27"/>
          <p:cNvGrpSpPr>
            <a:grpSpLocks/>
          </p:cNvGrpSpPr>
          <p:nvPr/>
        </p:nvGrpSpPr>
        <p:grpSpPr bwMode="auto">
          <a:xfrm>
            <a:off x="6732588" y="188913"/>
            <a:ext cx="2232025" cy="1022350"/>
            <a:chOff x="-204" y="210"/>
            <a:chExt cx="1406" cy="644"/>
          </a:xfrm>
        </p:grpSpPr>
        <p:pic>
          <p:nvPicPr>
            <p:cNvPr id="288796" name="Picture 28" descr="UGF-LOG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2" y="548"/>
              <a:ext cx="634" cy="306"/>
            </a:xfrm>
            <a:prstGeom prst="rect">
              <a:avLst/>
            </a:prstGeom>
            <a:noFill/>
          </p:spPr>
        </p:pic>
        <p:pic>
          <p:nvPicPr>
            <p:cNvPr id="288797" name="Picture 29" descr="crossbridges_logo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2081710">
              <a:off x="149" y="450"/>
              <a:ext cx="960" cy="188"/>
            </a:xfrm>
            <a:prstGeom prst="rect">
              <a:avLst/>
            </a:prstGeom>
            <a:noFill/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</p:pic>
        <p:sp>
          <p:nvSpPr>
            <p:cNvPr id="288798" name="Text Box 30"/>
            <p:cNvSpPr txBox="1">
              <a:spLocks noChangeArrowheads="1"/>
            </p:cNvSpPr>
            <p:nvPr/>
          </p:nvSpPr>
          <p:spPr bwMode="auto">
            <a:xfrm rot="-2090744">
              <a:off x="-204" y="210"/>
              <a:ext cx="140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pt-BR" sz="3200" b="1" i="1">
                  <a:latin typeface="Freestyle Script" pitchFamily="66" charset="0"/>
                </a:rPr>
                <a:t>Laboratório</a:t>
              </a:r>
            </a:p>
          </p:txBody>
        </p:sp>
      </p:grpSp>
      <p:sp>
        <p:nvSpPr>
          <p:cNvPr id="288799" name="Text Box 31"/>
          <p:cNvSpPr txBox="1">
            <a:spLocks noChangeArrowheads="1"/>
          </p:cNvSpPr>
          <p:nvPr/>
        </p:nvSpPr>
        <p:spPr bwMode="auto">
          <a:xfrm>
            <a:off x="179388" y="476250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  <p:sp>
        <p:nvSpPr>
          <p:cNvPr id="288800" name="Text Box 32"/>
          <p:cNvSpPr txBox="1">
            <a:spLocks noChangeArrowheads="1"/>
          </p:cNvSpPr>
          <p:nvPr/>
        </p:nvSpPr>
        <p:spPr bwMode="auto">
          <a:xfrm>
            <a:off x="3348038" y="5815013"/>
            <a:ext cx="2447925" cy="53022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2006</a:t>
            </a: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8801" name="Line 33"/>
          <p:cNvSpPr>
            <a:spLocks noChangeShapeType="1"/>
          </p:cNvSpPr>
          <p:nvPr/>
        </p:nvSpPr>
        <p:spPr bwMode="auto">
          <a:xfrm>
            <a:off x="0" y="3789363"/>
            <a:ext cx="9144000" cy="0"/>
          </a:xfrm>
          <a:prstGeom prst="line">
            <a:avLst/>
          </a:prstGeom>
          <a:noFill/>
          <a:ln w="57150" cmpd="thinThick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88802" name="Line 34"/>
          <p:cNvSpPr>
            <a:spLocks noChangeShapeType="1"/>
          </p:cNvSpPr>
          <p:nvPr/>
        </p:nvSpPr>
        <p:spPr bwMode="auto">
          <a:xfrm>
            <a:off x="-11113" y="1557338"/>
            <a:ext cx="9144001" cy="0"/>
          </a:xfrm>
          <a:prstGeom prst="line">
            <a:avLst/>
          </a:prstGeom>
          <a:noFill/>
          <a:ln w="57150" cmpd="thinThick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58775" y="1700213"/>
            <a:ext cx="842486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3200">
                <a:latin typeface="Arial" charset="0"/>
              </a:rPr>
              <a:t>= REVISÃO DE LITERATURA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3200">
                <a:latin typeface="Arial" charset="0"/>
              </a:rPr>
              <a:t>+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3200">
                <a:latin typeface="Arial" charset="0"/>
              </a:rPr>
              <a:t>PROBLEMATIZAÇÃO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3200">
                <a:latin typeface="Arial" charset="0"/>
              </a:rPr>
              <a:t>+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3200">
                <a:latin typeface="Arial" charset="0"/>
              </a:rPr>
              <a:t>APRESENTAÇÃO DO(S) OBJETIVO(S)</a:t>
            </a:r>
          </a:p>
        </p:txBody>
      </p:sp>
      <p:sp>
        <p:nvSpPr>
          <p:cNvPr id="45092" name="Rectangle 36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4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 </a:t>
            </a:r>
            <a:endParaRPr 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57150" cmpd="thickThin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/>
              <a:t>Revisão de literatura</a:t>
            </a: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357188" y="836613"/>
            <a:ext cx="8424862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000"/>
              <a:t> Apresentar as evidências científicas de forma resumida, mas consistente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000"/>
              <a:t> Destacar as lacunas no conhecimento que originaram a elaboração da pergunta de pesquisa 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000"/>
              <a:t> As informações devem ser acompanhadas de citação da referência completa</a:t>
            </a:r>
          </a:p>
          <a:p>
            <a:pPr algn="l" eaLnBrk="0" hangingPunct="0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pt-BR" sz="3000"/>
              <a:t> Pode ser apresentada sob a forma de esquemas ou tabelas</a:t>
            </a:r>
          </a:p>
        </p:txBody>
      </p:sp>
      <p:sp>
        <p:nvSpPr>
          <p:cNvPr id="276488" name="Rectangle 8"/>
          <p:cNvSpPr>
            <a:spLocks noChangeArrowheads="1"/>
          </p:cNvSpPr>
          <p:nvPr/>
        </p:nvSpPr>
        <p:spPr bwMode="auto">
          <a:xfrm>
            <a:off x="250825" y="5949950"/>
            <a:ext cx="8642350" cy="561975"/>
          </a:xfrm>
          <a:prstGeom prst="rect">
            <a:avLst/>
          </a:prstGeom>
          <a:solidFill>
            <a:srgbClr val="FFCC99"/>
          </a:soli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pt-BR" sz="2800"/>
              <a:t>Utilizar de 2 a 3 slides</a:t>
            </a:r>
            <a:endParaRPr lang="pt-BR" sz="2000">
              <a:solidFill>
                <a:schemeClr val="folHlink"/>
              </a:solidFill>
            </a:endParaRPr>
          </a:p>
        </p:txBody>
      </p:sp>
      <p:sp>
        <p:nvSpPr>
          <p:cNvPr id="276489" name="Line 9"/>
          <p:cNvSpPr>
            <a:spLocks noChangeShapeType="1"/>
          </p:cNvSpPr>
          <p:nvPr/>
        </p:nvSpPr>
        <p:spPr bwMode="auto">
          <a:xfrm>
            <a:off x="252413" y="5949950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6490" name="Line 10"/>
          <p:cNvSpPr>
            <a:spLocks noChangeShapeType="1"/>
          </p:cNvSpPr>
          <p:nvPr/>
        </p:nvSpPr>
        <p:spPr bwMode="auto">
          <a:xfrm>
            <a:off x="252413" y="65119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4000"/>
              <a:t>Citação</a:t>
            </a:r>
          </a:p>
        </p:txBody>
      </p:sp>
      <p:sp>
        <p:nvSpPr>
          <p:cNvPr id="335879" name="Rectangle 7"/>
          <p:cNvSpPr>
            <a:spLocks noChangeArrowheads="1"/>
          </p:cNvSpPr>
          <p:nvPr/>
        </p:nvSpPr>
        <p:spPr bwMode="auto">
          <a:xfrm>
            <a:off x="250825" y="1595438"/>
            <a:ext cx="8642350" cy="2870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pt-BR" sz="2400" b="1"/>
              <a:t>Autor(es). Periódico ano; volume: pág inicial-final.</a:t>
            </a:r>
          </a:p>
          <a:p>
            <a:pPr algn="l">
              <a:lnSpc>
                <a:spcPct val="160000"/>
              </a:lnSpc>
            </a:pPr>
            <a:r>
              <a:rPr lang="pt-BR" sz="2400"/>
              <a:t>Exemplo: </a:t>
            </a:r>
            <a:br>
              <a:rPr lang="pt-BR" sz="2400"/>
            </a:br>
            <a:r>
              <a:rPr lang="pt-BR" sz="2200"/>
              <a:t>Um autor: 	</a:t>
            </a:r>
            <a:r>
              <a:rPr lang="sv-SE" sz="2200"/>
              <a:t>O’Sullivan. Int J Sports Med 2003;24:404-9.</a:t>
            </a:r>
          </a:p>
          <a:p>
            <a:pPr algn="l">
              <a:lnSpc>
                <a:spcPct val="160000"/>
              </a:lnSpc>
            </a:pPr>
            <a:r>
              <a:rPr lang="pt-BR" sz="2200"/>
              <a:t>Dois autores: 	Mitchell &amp; DiLauro. Int J Sport Nutr 1997;7:185-96.</a:t>
            </a:r>
            <a:br>
              <a:rPr lang="pt-BR" sz="2200"/>
            </a:br>
            <a:r>
              <a:rPr lang="pt-BR" sz="2200"/>
              <a:t>Três ou mais: 	Gokce et al. J Am Coll Cardiol 2003;41:1769-75. </a:t>
            </a:r>
          </a:p>
        </p:txBody>
      </p:sp>
      <p:sp>
        <p:nvSpPr>
          <p:cNvPr id="335880" name="Line 8"/>
          <p:cNvSpPr>
            <a:spLocks noChangeShapeType="1"/>
          </p:cNvSpPr>
          <p:nvPr/>
        </p:nvSpPr>
        <p:spPr bwMode="auto">
          <a:xfrm>
            <a:off x="250825" y="1557338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335881" name="Line 9"/>
          <p:cNvSpPr>
            <a:spLocks noChangeShapeType="1"/>
          </p:cNvSpPr>
          <p:nvPr/>
        </p:nvSpPr>
        <p:spPr bwMode="auto">
          <a:xfrm>
            <a:off x="252413" y="4581525"/>
            <a:ext cx="8642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25" name="Rectangle 21" descr="Pergaminho"/>
          <p:cNvSpPr>
            <a:spLocks noChangeArrowheads="1"/>
          </p:cNvSpPr>
          <p:nvPr/>
        </p:nvSpPr>
        <p:spPr bwMode="auto">
          <a:xfrm>
            <a:off x="179388" y="1125538"/>
            <a:ext cx="8713787" cy="565943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06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1008063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3600"/>
              <a:t>Evidências</a:t>
            </a:r>
          </a:p>
        </p:txBody>
      </p:sp>
      <p:sp>
        <p:nvSpPr>
          <p:cNvPr id="277512" name="Text Box 8"/>
          <p:cNvSpPr txBox="1">
            <a:spLocks noChangeArrowheads="1"/>
          </p:cNvSpPr>
          <p:nvPr/>
        </p:nvSpPr>
        <p:spPr bwMode="auto">
          <a:xfrm>
            <a:off x="250825" y="1341438"/>
            <a:ext cx="8569325" cy="719137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40000"/>
                  <a:invGamma/>
                  <a:alpha val="74001"/>
                </a:schemeClr>
              </a:gs>
              <a:gs pos="50000">
                <a:schemeClr val="folHlink">
                  <a:alpha val="75999"/>
                </a:schemeClr>
              </a:gs>
              <a:gs pos="100000">
                <a:schemeClr val="folHlink">
                  <a:gamma/>
                  <a:shade val="40000"/>
                  <a:invGamma/>
                  <a:alpha val="74001"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lnSpc>
                <a:spcPct val="160000"/>
              </a:lnSpc>
              <a:spcBef>
                <a:spcPct val="50000"/>
              </a:spcBef>
            </a:pPr>
            <a:r>
              <a:rPr lang="pt-BR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ENDOTÉLIO </a:t>
            </a:r>
            <a:r>
              <a:rPr lang="pt-BR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</a:t>
            </a:r>
            <a:r>
              <a:rPr lang="pt-BR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responsável pelo tônus e reatividade vascular </a:t>
            </a:r>
          </a:p>
        </p:txBody>
      </p:sp>
      <p:sp>
        <p:nvSpPr>
          <p:cNvPr id="277514" name="Rectangle 10"/>
          <p:cNvSpPr>
            <a:spLocks noChangeArrowheads="1"/>
          </p:cNvSpPr>
          <p:nvPr/>
        </p:nvSpPr>
        <p:spPr bwMode="auto">
          <a:xfrm>
            <a:off x="323850" y="5526088"/>
            <a:ext cx="8424863" cy="1006475"/>
          </a:xfrm>
          <a:prstGeom prst="rect">
            <a:avLst/>
          </a:prstGeom>
          <a:solidFill>
            <a:srgbClr val="FFFFFF"/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15" name="Rectangle 11"/>
          <p:cNvSpPr>
            <a:spLocks noChangeArrowheads="1"/>
          </p:cNvSpPr>
          <p:nvPr/>
        </p:nvSpPr>
        <p:spPr bwMode="auto">
          <a:xfrm>
            <a:off x="468313" y="5464175"/>
            <a:ext cx="8207375" cy="1082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/>
              <a:t>Gokce et al. J Am Coll Cardiol 2003;41:1769-75. </a:t>
            </a:r>
          </a:p>
          <a:p>
            <a:r>
              <a:rPr lang="pt-BR"/>
              <a:t>Gokce et al. Am J Cardiol 2002;90:124-7.</a:t>
            </a:r>
          </a:p>
          <a:p>
            <a:r>
              <a:rPr lang="pt-BR"/>
              <a:t>O’Sullivan. Int J Sports Med 2003;24:404-9.</a:t>
            </a:r>
          </a:p>
        </p:txBody>
      </p:sp>
      <p:sp>
        <p:nvSpPr>
          <p:cNvPr id="277516" name="Line 12"/>
          <p:cNvSpPr>
            <a:spLocks noChangeShapeType="1"/>
          </p:cNvSpPr>
          <p:nvPr/>
        </p:nvSpPr>
        <p:spPr bwMode="auto">
          <a:xfrm>
            <a:off x="323850" y="5516563"/>
            <a:ext cx="8424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7518" name="Text Box 14"/>
          <p:cNvSpPr txBox="1">
            <a:spLocks noChangeArrowheads="1"/>
          </p:cNvSpPr>
          <p:nvPr/>
        </p:nvSpPr>
        <p:spPr bwMode="auto">
          <a:xfrm>
            <a:off x="2924175" y="2349500"/>
            <a:ext cx="3303588" cy="117475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2800" b="1"/>
              <a:t> </a:t>
            </a:r>
            <a:r>
              <a:rPr lang="pt-BR" sz="2800" b="1">
                <a:solidFill>
                  <a:schemeClr val="folHlink"/>
                </a:solidFill>
              </a:rPr>
              <a:t>Disfunção endotelial</a:t>
            </a:r>
            <a:r>
              <a:rPr lang="pt-BR" sz="2800" b="1"/>
              <a:t> </a:t>
            </a:r>
          </a:p>
        </p:txBody>
      </p:sp>
      <p:sp>
        <p:nvSpPr>
          <p:cNvPr id="277519" name="Text Box 15"/>
          <p:cNvSpPr txBox="1">
            <a:spLocks noChangeArrowheads="1"/>
          </p:cNvSpPr>
          <p:nvPr/>
        </p:nvSpPr>
        <p:spPr bwMode="auto">
          <a:xfrm>
            <a:off x="557213" y="3917950"/>
            <a:ext cx="3294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pt-BR" sz="2400"/>
              <a:t> Insuficiência cardíaca </a:t>
            </a:r>
          </a:p>
        </p:txBody>
      </p:sp>
      <p:sp>
        <p:nvSpPr>
          <p:cNvPr id="277520" name="Text Box 16"/>
          <p:cNvSpPr txBox="1">
            <a:spLocks noChangeArrowheads="1"/>
          </p:cNvSpPr>
          <p:nvPr/>
        </p:nvSpPr>
        <p:spPr bwMode="auto">
          <a:xfrm>
            <a:off x="2924175" y="4518025"/>
            <a:ext cx="32940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pt-BR" sz="2400"/>
              <a:t> Doença arterial coronariana </a:t>
            </a:r>
          </a:p>
        </p:txBody>
      </p:sp>
      <p:sp>
        <p:nvSpPr>
          <p:cNvPr id="277521" name="Text Box 17"/>
          <p:cNvSpPr txBox="1">
            <a:spLocks noChangeArrowheads="1"/>
          </p:cNvSpPr>
          <p:nvPr/>
        </p:nvSpPr>
        <p:spPr bwMode="auto">
          <a:xfrm>
            <a:off x="5508625" y="3917950"/>
            <a:ext cx="3294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pt-BR" sz="2400"/>
              <a:t> Aparentemente</a:t>
            </a:r>
            <a:br>
              <a:rPr lang="pt-BR" sz="2400"/>
            </a:br>
            <a:r>
              <a:rPr lang="pt-BR" sz="2400"/>
              <a:t>saudáveis</a:t>
            </a:r>
          </a:p>
        </p:txBody>
      </p:sp>
      <p:sp>
        <p:nvSpPr>
          <p:cNvPr id="277522" name="AutoShape 18"/>
          <p:cNvSpPr>
            <a:spLocks noChangeArrowheads="1"/>
          </p:cNvSpPr>
          <p:nvPr/>
        </p:nvSpPr>
        <p:spPr bwMode="auto">
          <a:xfrm rot="5400000" flipH="1">
            <a:off x="1871662" y="3006726"/>
            <a:ext cx="790575" cy="863600"/>
          </a:xfrm>
          <a:custGeom>
            <a:avLst/>
            <a:gdLst>
              <a:gd name="G0" fmla="+- 10149 0 0"/>
              <a:gd name="G1" fmla="+- 18000 0 0"/>
              <a:gd name="G2" fmla="+- 5082 0 0"/>
              <a:gd name="G3" fmla="*/ 10149 1 2"/>
              <a:gd name="G4" fmla="+- G3 10800 0"/>
              <a:gd name="G5" fmla="+- 21600 10149 18000"/>
              <a:gd name="G6" fmla="+- 18000 5082 0"/>
              <a:gd name="G7" fmla="*/ G6 1 2"/>
              <a:gd name="G8" fmla="*/ 180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00 1 2"/>
              <a:gd name="G15" fmla="+- G5 0 G4"/>
              <a:gd name="G16" fmla="+- G0 0 G4"/>
              <a:gd name="G17" fmla="*/ G2 G15 G16"/>
              <a:gd name="T0" fmla="*/ 15875 w 21600"/>
              <a:gd name="T1" fmla="*/ 0 h 21600"/>
              <a:gd name="T2" fmla="*/ 10149 w 21600"/>
              <a:gd name="T3" fmla="*/ 5082 h 21600"/>
              <a:gd name="T4" fmla="*/ 0 w 21600"/>
              <a:gd name="T5" fmla="*/ 19050 h 21600"/>
              <a:gd name="T6" fmla="*/ 9000 w 21600"/>
              <a:gd name="T7" fmla="*/ 21600 h 21600"/>
              <a:gd name="T8" fmla="*/ 18000 w 21600"/>
              <a:gd name="T9" fmla="*/ 13849 h 21600"/>
              <a:gd name="T10" fmla="*/ 21600 w 21600"/>
              <a:gd name="T11" fmla="*/ 5082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875" y="0"/>
                </a:moveTo>
                <a:lnTo>
                  <a:pt x="10149" y="5082"/>
                </a:lnTo>
                <a:lnTo>
                  <a:pt x="13749" y="5082"/>
                </a:lnTo>
                <a:lnTo>
                  <a:pt x="13749" y="16499"/>
                </a:lnTo>
                <a:lnTo>
                  <a:pt x="0" y="16499"/>
                </a:lnTo>
                <a:lnTo>
                  <a:pt x="0" y="21600"/>
                </a:lnTo>
                <a:lnTo>
                  <a:pt x="18000" y="21600"/>
                </a:lnTo>
                <a:lnTo>
                  <a:pt x="18000" y="5082"/>
                </a:lnTo>
                <a:lnTo>
                  <a:pt x="21600" y="5082"/>
                </a:lnTo>
                <a:close/>
              </a:path>
            </a:pathLst>
          </a:cu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127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23" name="AutoShape 19"/>
          <p:cNvSpPr>
            <a:spLocks noChangeArrowheads="1"/>
          </p:cNvSpPr>
          <p:nvPr/>
        </p:nvSpPr>
        <p:spPr bwMode="auto">
          <a:xfrm rot="5400000" flipH="1" flipV="1">
            <a:off x="6553200" y="3006726"/>
            <a:ext cx="790575" cy="863600"/>
          </a:xfrm>
          <a:custGeom>
            <a:avLst/>
            <a:gdLst>
              <a:gd name="G0" fmla="+- 10149 0 0"/>
              <a:gd name="G1" fmla="+- 18000 0 0"/>
              <a:gd name="G2" fmla="+- 5082 0 0"/>
              <a:gd name="G3" fmla="*/ 10149 1 2"/>
              <a:gd name="G4" fmla="+- G3 10800 0"/>
              <a:gd name="G5" fmla="+- 21600 10149 18000"/>
              <a:gd name="G6" fmla="+- 18000 5082 0"/>
              <a:gd name="G7" fmla="*/ G6 1 2"/>
              <a:gd name="G8" fmla="*/ 180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00 1 2"/>
              <a:gd name="G15" fmla="+- G5 0 G4"/>
              <a:gd name="G16" fmla="+- G0 0 G4"/>
              <a:gd name="G17" fmla="*/ G2 G15 G16"/>
              <a:gd name="T0" fmla="*/ 15875 w 21600"/>
              <a:gd name="T1" fmla="*/ 0 h 21600"/>
              <a:gd name="T2" fmla="*/ 10149 w 21600"/>
              <a:gd name="T3" fmla="*/ 5082 h 21600"/>
              <a:gd name="T4" fmla="*/ 0 w 21600"/>
              <a:gd name="T5" fmla="*/ 19050 h 21600"/>
              <a:gd name="T6" fmla="*/ 9000 w 21600"/>
              <a:gd name="T7" fmla="*/ 21600 h 21600"/>
              <a:gd name="T8" fmla="*/ 18000 w 21600"/>
              <a:gd name="T9" fmla="*/ 13849 h 21600"/>
              <a:gd name="T10" fmla="*/ 21600 w 21600"/>
              <a:gd name="T11" fmla="*/ 5082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875" y="0"/>
                </a:moveTo>
                <a:lnTo>
                  <a:pt x="10149" y="5082"/>
                </a:lnTo>
                <a:lnTo>
                  <a:pt x="13749" y="5082"/>
                </a:lnTo>
                <a:lnTo>
                  <a:pt x="13749" y="16499"/>
                </a:lnTo>
                <a:lnTo>
                  <a:pt x="0" y="16499"/>
                </a:lnTo>
                <a:lnTo>
                  <a:pt x="0" y="21600"/>
                </a:lnTo>
                <a:lnTo>
                  <a:pt x="18000" y="21600"/>
                </a:lnTo>
                <a:lnTo>
                  <a:pt x="18000" y="5082"/>
                </a:lnTo>
                <a:lnTo>
                  <a:pt x="21600" y="5082"/>
                </a:lnTo>
                <a:close/>
              </a:path>
            </a:pathLst>
          </a:cu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127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24" name="AutoShape 20"/>
          <p:cNvSpPr>
            <a:spLocks noChangeArrowheads="1"/>
          </p:cNvSpPr>
          <p:nvPr/>
        </p:nvSpPr>
        <p:spPr bwMode="auto">
          <a:xfrm flipV="1">
            <a:off x="4373563" y="3582988"/>
            <a:ext cx="360362" cy="863600"/>
          </a:xfrm>
          <a:prstGeom prst="downArrow">
            <a:avLst>
              <a:gd name="adj1" fmla="val 50000"/>
              <a:gd name="adj2" fmla="val 59912"/>
            </a:avLst>
          </a:prstGeom>
          <a:gradFill rotWithShape="1">
            <a:gsLst>
              <a:gs pos="0">
                <a:schemeClr val="tx2">
                  <a:gamma/>
                  <a:shade val="7607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shade val="76078"/>
                  <a:invGamma/>
                </a:schemeClr>
              </a:gs>
            </a:gsLst>
            <a:lin ang="18900000" scaled="1"/>
          </a:gradFill>
          <a:ln w="12700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7526" name="Line 22"/>
          <p:cNvSpPr>
            <a:spLocks noChangeShapeType="1"/>
          </p:cNvSpPr>
          <p:nvPr/>
        </p:nvSpPr>
        <p:spPr bwMode="auto">
          <a:xfrm>
            <a:off x="323850" y="6524625"/>
            <a:ext cx="8424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pt-BR"/>
          </a:p>
        </p:txBody>
      </p:sp>
      <p:sp>
        <p:nvSpPr>
          <p:cNvPr id="277527" name="Text Box 23"/>
          <p:cNvSpPr txBox="1">
            <a:spLocks noChangeArrowheads="1"/>
          </p:cNvSpPr>
          <p:nvPr/>
        </p:nvSpPr>
        <p:spPr bwMode="auto">
          <a:xfrm>
            <a:off x="179388" y="476250"/>
            <a:ext cx="1582737" cy="422275"/>
          </a:xfrm>
          <a:prstGeom prst="rect">
            <a:avLst/>
          </a:prstGeom>
          <a:noFill/>
          <a:ln w="57150" cmpd="thinThick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Exemplo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ign padrão">
  <a:themeElements>
    <a:clrScheme name="2_Design padrão 16">
      <a:dk1>
        <a:srgbClr val="000000"/>
      </a:dk1>
      <a:lt1>
        <a:srgbClr val="008080"/>
      </a:lt1>
      <a:dk2>
        <a:srgbClr val="FFFFFF"/>
      </a:dk2>
      <a:lt2>
        <a:srgbClr val="EAEAEA"/>
      </a:lt2>
      <a:accent1>
        <a:srgbClr val="BBE0E3"/>
      </a:accent1>
      <a:accent2>
        <a:srgbClr val="FF9900"/>
      </a:accent2>
      <a:accent3>
        <a:srgbClr val="AAC0C0"/>
      </a:accent3>
      <a:accent4>
        <a:srgbClr val="000000"/>
      </a:accent4>
      <a:accent5>
        <a:srgbClr val="DAEDEF"/>
      </a:accent5>
      <a:accent6>
        <a:srgbClr val="E78A00"/>
      </a:accent6>
      <a:hlink>
        <a:srgbClr val="CC3300"/>
      </a:hlink>
      <a:folHlink>
        <a:srgbClr val="990000"/>
      </a:folHlink>
    </a:clrScheme>
    <a:fontScheme name="2_Design padrã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3">
        <a:dk1>
          <a:srgbClr val="000000"/>
        </a:dk1>
        <a:lt1>
          <a:srgbClr val="00808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C0C0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14">
        <a:dk1>
          <a:srgbClr val="808080"/>
        </a:dk1>
        <a:lt1>
          <a:srgbClr val="FFFFFF"/>
        </a:lt1>
        <a:dk2>
          <a:srgbClr val="008080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AAC0C0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5">
        <a:dk1>
          <a:srgbClr val="000000"/>
        </a:dk1>
        <a:lt1>
          <a:srgbClr val="008080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C0C0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16">
        <a:dk1>
          <a:srgbClr val="000000"/>
        </a:dk1>
        <a:lt1>
          <a:srgbClr val="008080"/>
        </a:lt1>
        <a:dk2>
          <a:srgbClr val="FFFFFF"/>
        </a:dk2>
        <a:lt2>
          <a:srgbClr val="EAEAEA"/>
        </a:lt2>
        <a:accent1>
          <a:srgbClr val="BBE0E3"/>
        </a:accent1>
        <a:accent2>
          <a:srgbClr val="FF9900"/>
        </a:accent2>
        <a:accent3>
          <a:srgbClr val="AAC0C0"/>
        </a:accent3>
        <a:accent4>
          <a:srgbClr val="000000"/>
        </a:accent4>
        <a:accent5>
          <a:srgbClr val="DAEDEF"/>
        </a:accent5>
        <a:accent6>
          <a:srgbClr val="E78A00"/>
        </a:accent6>
        <a:hlink>
          <a:srgbClr val="CC33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studo4">
  <a:themeElements>
    <a:clrScheme name="1_estudo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studo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studo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studo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studo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studo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studo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studo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studo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sign padrão">
  <a:themeElements>
    <a:clrScheme name="1_Design padrão 14">
      <a:dk1>
        <a:srgbClr val="FFFF99"/>
      </a:dk1>
      <a:lt1>
        <a:srgbClr val="FFFF99"/>
      </a:lt1>
      <a:dk2>
        <a:srgbClr val="000066"/>
      </a:dk2>
      <a:lt2>
        <a:srgbClr val="FFCC00"/>
      </a:lt2>
      <a:accent1>
        <a:srgbClr val="FFCC00"/>
      </a:accent1>
      <a:accent2>
        <a:srgbClr val="990000"/>
      </a:accent2>
      <a:accent3>
        <a:srgbClr val="AAAAB8"/>
      </a:accent3>
      <a:accent4>
        <a:srgbClr val="DADA82"/>
      </a:accent4>
      <a:accent5>
        <a:srgbClr val="FFE2AA"/>
      </a:accent5>
      <a:accent6>
        <a:srgbClr val="8A0000"/>
      </a:accent6>
      <a:hlink>
        <a:srgbClr val="CC66FF"/>
      </a:hlink>
      <a:folHlink>
        <a:srgbClr val="CCCCFF"/>
      </a:folHlink>
    </a:clrScheme>
    <a:fontScheme name="1_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tx2">
                <a:gamma/>
                <a:shade val="76078"/>
                <a:invGamma/>
              </a:schemeClr>
            </a:gs>
            <a:gs pos="50000">
              <a:schemeClr val="tx2"/>
            </a:gs>
            <a:gs pos="100000">
              <a:schemeClr val="tx2">
                <a:gamma/>
                <a:shade val="76078"/>
                <a:invGamma/>
              </a:schemeClr>
            </a:gs>
          </a:gsLst>
          <a:lin ang="18900000" scaled="1"/>
        </a:gradFill>
        <a:ln w="57150" cap="flat" cmpd="thinThick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3">
        <a:dk1>
          <a:srgbClr val="FFFF99"/>
        </a:dk1>
        <a:lt1>
          <a:srgbClr val="FFFFFF"/>
        </a:lt1>
        <a:dk2>
          <a:srgbClr val="000066"/>
        </a:dk2>
        <a:lt2>
          <a:srgbClr val="FFCC00"/>
        </a:lt2>
        <a:accent1>
          <a:srgbClr val="FFCC00"/>
        </a:accent1>
        <a:accent2>
          <a:srgbClr val="990000"/>
        </a:accent2>
        <a:accent3>
          <a:srgbClr val="AAAAB8"/>
        </a:accent3>
        <a:accent4>
          <a:srgbClr val="DADADA"/>
        </a:accent4>
        <a:accent5>
          <a:srgbClr val="FFE2AA"/>
        </a:accent5>
        <a:accent6>
          <a:srgbClr val="8A0000"/>
        </a:accent6>
        <a:hlink>
          <a:srgbClr val="CC66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4">
        <a:dk1>
          <a:srgbClr val="FFFF99"/>
        </a:dk1>
        <a:lt1>
          <a:srgbClr val="FFFF99"/>
        </a:lt1>
        <a:dk2>
          <a:srgbClr val="000066"/>
        </a:dk2>
        <a:lt2>
          <a:srgbClr val="FFCC00"/>
        </a:lt2>
        <a:accent1>
          <a:srgbClr val="FFCC00"/>
        </a:accent1>
        <a:accent2>
          <a:srgbClr val="990000"/>
        </a:accent2>
        <a:accent3>
          <a:srgbClr val="AAAAB8"/>
        </a:accent3>
        <a:accent4>
          <a:srgbClr val="DADA82"/>
        </a:accent4>
        <a:accent5>
          <a:srgbClr val="FFE2AA"/>
        </a:accent5>
        <a:accent6>
          <a:srgbClr val="8A0000"/>
        </a:accent6>
        <a:hlink>
          <a:srgbClr val="CC66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1_estudo4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3727</TotalTime>
  <Words>1293</Words>
  <Application>Microsoft Office PowerPoint</Application>
  <PresentationFormat>Apresentação na tela (4:3)</PresentationFormat>
  <Paragraphs>295</Paragraphs>
  <Slides>33</Slides>
  <Notes>6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4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8" baseType="lpstr">
      <vt:lpstr>Arial</vt:lpstr>
      <vt:lpstr>Tahoma</vt:lpstr>
      <vt:lpstr>Times New Roman</vt:lpstr>
      <vt:lpstr>Monotype Sorts</vt:lpstr>
      <vt:lpstr>Freestyle Script</vt:lpstr>
      <vt:lpstr>Wingdings</vt:lpstr>
      <vt:lpstr>Symbol</vt:lpstr>
      <vt:lpstr>StarSymbol</vt:lpstr>
      <vt:lpstr>Arial Unicode MS</vt:lpstr>
      <vt:lpstr>Comic Sans MS</vt:lpstr>
      <vt:lpstr>2_Design padrão</vt:lpstr>
      <vt:lpstr>Design padrão</vt:lpstr>
      <vt:lpstr>1_estudo4</vt:lpstr>
      <vt:lpstr>1_Design padrão</vt:lpstr>
      <vt:lpstr>Gráfico do Microsoft Office Excel</vt:lpstr>
      <vt:lpstr>Sugestão Para Apresentação  de ESTUDO ORIGINAL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OBJETIVOS</vt:lpstr>
      <vt:lpstr>Slide 15</vt:lpstr>
      <vt:lpstr>Slide 16</vt:lpstr>
      <vt:lpstr>Amostra (n=37; 12 H e 25 M)</vt:lpstr>
      <vt:lpstr>Slide 18</vt:lpstr>
      <vt:lpstr>Slide 19</vt:lpstr>
      <vt:lpstr>Slide 20</vt:lpstr>
      <vt:lpstr>Padronização – cadeira extensora</vt:lpstr>
      <vt:lpstr>Slide 22</vt:lpstr>
      <vt:lpstr>Slide 23</vt:lpstr>
      <vt:lpstr>Slide 24</vt:lpstr>
      <vt:lpstr>Slide 25</vt:lpstr>
      <vt:lpstr>Slide 26</vt:lpstr>
      <vt:lpstr>Slide 27</vt:lpstr>
      <vt:lpstr>CONCLUSÃO</vt:lpstr>
      <vt:lpstr>Slide 29</vt:lpstr>
      <vt:lpstr>Slide 30</vt:lpstr>
      <vt:lpstr>Slide 31</vt:lpstr>
      <vt:lpstr>Slide 32</vt:lpstr>
      <vt:lpstr>Slide 33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Cláudia Meirelles</dc:creator>
  <cp:lastModifiedBy>Claudia</cp:lastModifiedBy>
  <cp:revision>288</cp:revision>
  <dcterms:created xsi:type="dcterms:W3CDTF">2005-09-20T13:40:46Z</dcterms:created>
  <dcterms:modified xsi:type="dcterms:W3CDTF">2009-06-09T17:10:32Z</dcterms:modified>
</cp:coreProperties>
</file>