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3" r:id="rId3"/>
    <p:sldMasterId id="2147483654" r:id="rId4"/>
    <p:sldMasterId id="2147483655" r:id="rId5"/>
  </p:sldMasterIdLst>
  <p:notesMasterIdLst>
    <p:notesMasterId r:id="rId33"/>
  </p:notesMasterIdLst>
  <p:sldIdLst>
    <p:sldId id="425" r:id="rId6"/>
    <p:sldId id="444" r:id="rId7"/>
    <p:sldId id="447" r:id="rId8"/>
    <p:sldId id="260" r:id="rId9"/>
    <p:sldId id="443" r:id="rId10"/>
    <p:sldId id="413" r:id="rId11"/>
    <p:sldId id="445" r:id="rId12"/>
    <p:sldId id="414" r:id="rId13"/>
    <p:sldId id="415" r:id="rId14"/>
    <p:sldId id="433" r:id="rId15"/>
    <p:sldId id="442" r:id="rId16"/>
    <p:sldId id="426" r:id="rId17"/>
    <p:sldId id="411" r:id="rId18"/>
    <p:sldId id="446" r:id="rId19"/>
    <p:sldId id="448" r:id="rId20"/>
    <p:sldId id="428" r:id="rId21"/>
    <p:sldId id="450" r:id="rId22"/>
    <p:sldId id="451" r:id="rId23"/>
    <p:sldId id="452" r:id="rId24"/>
    <p:sldId id="453" r:id="rId25"/>
    <p:sldId id="409" r:id="rId26"/>
    <p:sldId id="454" r:id="rId27"/>
    <p:sldId id="410" r:id="rId28"/>
    <p:sldId id="436" r:id="rId29"/>
    <p:sldId id="437" r:id="rId30"/>
    <p:sldId id="434" r:id="rId31"/>
    <p:sldId id="435" r:id="rId32"/>
  </p:sldIdLst>
  <p:sldSz cx="9144000" cy="6858000" type="screen4x3"/>
  <p:notesSz cx="6858000" cy="9144000"/>
  <p:defaultTextStyle>
    <a:defPPr>
      <a:defRPr lang="pt-BR"/>
    </a:defPPr>
    <a:lvl1pPr algn="ctr" rtl="0" fontAlgn="base">
      <a:lnSpc>
        <a:spcPct val="12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lnSpc>
        <a:spcPct val="12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lnSpc>
        <a:spcPct val="12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lnSpc>
        <a:spcPct val="12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lnSpc>
        <a:spcPct val="12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o Gome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99"/>
    <a:srgbClr val="800000"/>
    <a:srgbClr val="C0C0C0"/>
    <a:srgbClr val="00CC99"/>
    <a:srgbClr val="FFCC99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9513" autoAdjust="0"/>
  </p:normalViewPr>
  <p:slideViewPr>
    <p:cSldViewPr>
      <p:cViewPr>
        <p:scale>
          <a:sx n="75" d="100"/>
          <a:sy n="7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AEDA16E5-0AD0-4EA3-9B9D-8D584B3527D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0FC81-585C-4A8A-8140-F7012E7C475F}" type="slidenum">
              <a:rPr lang="pt-BR"/>
              <a:pPr/>
              <a:t>3</a:t>
            </a:fld>
            <a:endParaRPr lang="pt-BR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D3665-D733-4130-907A-7029F9C4F56F}" type="slidenum">
              <a:rPr lang="pt-BR"/>
              <a:pPr/>
              <a:t>10</a:t>
            </a:fld>
            <a:endParaRPr lang="pt-BR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5D8CA-605E-4CF2-8D20-945A22BC6E78}" type="slidenum">
              <a:rPr lang="pt-BR"/>
              <a:pPr/>
              <a:t>11</a:t>
            </a:fld>
            <a:endParaRPr lang="pt-B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423D3-275D-46AC-AE8C-5BCB4D7E85A1}" type="slidenum">
              <a:rPr lang="pt-BR"/>
              <a:pPr/>
              <a:t>12</a:t>
            </a:fld>
            <a:endParaRPr lang="pt-BR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A6E71-F149-4BAC-BACE-770C0151CDC5}" type="slidenum">
              <a:rPr lang="pt-BR"/>
              <a:pPr/>
              <a:t>16</a:t>
            </a:fld>
            <a:endParaRPr lang="pt-BR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1FFAC-BEF1-4C10-B6DA-7041F425B679}" type="slidenum">
              <a:rPr lang="pt-BR"/>
              <a:pPr/>
              <a:t>26</a:t>
            </a:fld>
            <a:endParaRPr lang="pt-B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46924-4755-45D1-9FA3-0A15BD1F276A}" type="slidenum">
              <a:rPr lang="pt-BR"/>
              <a:pPr/>
              <a:t>27</a:t>
            </a:fld>
            <a:endParaRPr lang="pt-B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381260-E993-448B-B686-2B42BE79C8D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EC2873-29CA-4F4C-9942-C81D8F95FB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EE0BB-41CC-4FDD-B070-4B6604D55B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3DBDC-ED11-47A5-9FEC-0E8DF82673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F49084-20C7-4A63-9D44-A84DA61DB5D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385A8-4C87-4436-BE3A-F2345974A49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BC96C-C425-4D01-9058-86755DBBA5E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CC0B9-CACF-429E-9BFD-6A2E8782FD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1C466-1D72-4804-9C0F-6B9DDB0623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D4B629-1D28-43DB-963F-06E1B561DE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09DF2-ADD2-42CC-9FFE-FA97A5F3A69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250825" y="6453188"/>
            <a:ext cx="2890838" cy="279400"/>
          </a:xfrm>
        </p:spPr>
        <p:txBody>
          <a:bodyPr/>
          <a:lstStyle>
            <a:lvl1pPr>
              <a:defRPr/>
            </a:lvl1pPr>
          </a:lstStyle>
          <a:p>
            <a:fld id="{E5705FEF-2A63-4F47-A3CC-010D452B88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58F3-ACD6-4073-87D0-909301B83C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7511-A18D-49AA-B1A5-09BCC361C2B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12F2-E8C3-4B91-86DC-449AE35480F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184E-5503-4AFA-BC10-E94163CC64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73CDF-BBCE-41AB-9946-47BBD43F34E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DAFA4-876E-4E58-861A-C1EE18ACC34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EFAAD-23D3-48BA-8F43-1729577325D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0915-3F7E-4EB5-8A36-E2D174E651C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9B3B9-5D36-4B09-ADD2-DEBA1DCFFB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C86BA-31AE-4756-A3BB-90FD186CCAF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167F7-C826-41EA-90E9-273EC621FEF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B75E-C75C-46F2-B067-7FD7D9FC7F7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115FC-FD95-440D-AFB9-D04883E9BD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65FDE-A3A7-45D8-9B05-D0B4EB12FC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7A212-E31C-4EC2-8ED1-2526CEE4265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EBD5-7848-48C1-865F-F3D6D36029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CBF9-88AA-4DB8-B085-155B028C0C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E78D-E5B4-4C71-8B8F-95A8BCFE978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1A798-53E4-4055-A2BB-0A405B941E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50B0D-C3D8-4372-83C4-675FF8A4E7F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66263-0162-48B2-95D9-990196DF6C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44552-001B-444D-8228-3AF24A425FA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B1ABBF-3961-49B5-814A-7171F2B835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53188"/>
            <a:ext cx="28908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latin typeface="+mn-lt"/>
              </a:defRPr>
            </a:lvl1pPr>
          </a:lstStyle>
          <a:p>
            <a:fld id="{58921918-8261-4F05-AD9A-D990EB521465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6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6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latin typeface="+mn-lt"/>
                <a:cs typeface="+mn-cs"/>
              </a:defRPr>
            </a:lvl1pPr>
          </a:lstStyle>
          <a:p>
            <a:fld id="{515CD7B4-0832-4B9F-9BA1-C37A2314B58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chemeClr val="tx1">
                <a:gamma/>
                <a:tint val="70196"/>
                <a:invGamma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latin typeface="+mn-lt"/>
              </a:defRPr>
            </a:lvl1pPr>
          </a:lstStyle>
          <a:p>
            <a:fld id="{CD73211F-26F2-4B8D-A69F-B94622F1C6C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FBD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 mestre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gamma/>
                <a:shade val="76078"/>
                <a:invGamma/>
              </a:srgbClr>
            </a:gs>
            <a:gs pos="50000">
              <a:srgbClr val="FFFFFF"/>
            </a:gs>
            <a:gs pos="100000">
              <a:srgbClr val="FFFFFF">
                <a:gamma/>
                <a:shade val="76078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9913" y="1700213"/>
            <a:ext cx="7989887" cy="2663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>
                <a:solidFill>
                  <a:schemeClr val="tx1"/>
                </a:solidFill>
                <a:effectLst/>
              </a:rPr>
              <a:t>Sugestão Para Apresentação </a:t>
            </a:r>
            <a:br>
              <a:rPr lang="pt-BR">
                <a:solidFill>
                  <a:schemeClr val="tx1"/>
                </a:solidFill>
                <a:effectLst/>
              </a:rPr>
            </a:br>
            <a:r>
              <a:rPr lang="pt-BR">
                <a:solidFill>
                  <a:schemeClr val="tx1"/>
                </a:solidFill>
                <a:effectLst/>
              </a:rPr>
              <a:t>de ESTUDO DE REVISÃO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100388" y="5270500"/>
            <a:ext cx="2889250" cy="10826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Preparado por:</a:t>
            </a:r>
          </a:p>
          <a:p>
            <a:r>
              <a:rPr lang="pt-BR"/>
              <a:t>Cláudia Meirelles, Ms.</a:t>
            </a:r>
          </a:p>
          <a:p>
            <a:r>
              <a:rPr lang="pt-BR"/>
              <a:t>Paulo Sergio Gomes, Ph.D.</a:t>
            </a:r>
            <a:endParaRPr lang="en-US"/>
          </a:p>
        </p:txBody>
      </p:sp>
      <p:grpSp>
        <p:nvGrpSpPr>
          <p:cNvPr id="289800" name="Group 8"/>
          <p:cNvGrpSpPr>
            <a:grpSpLocks/>
          </p:cNvGrpSpPr>
          <p:nvPr/>
        </p:nvGrpSpPr>
        <p:grpSpPr bwMode="auto">
          <a:xfrm>
            <a:off x="6588125" y="5502275"/>
            <a:ext cx="2232025" cy="1022350"/>
            <a:chOff x="-204" y="210"/>
            <a:chExt cx="1406" cy="644"/>
          </a:xfrm>
        </p:grpSpPr>
        <p:pic>
          <p:nvPicPr>
            <p:cNvPr id="289801" name="Picture 9" descr="UGF-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" y="548"/>
              <a:ext cx="634" cy="306"/>
            </a:xfrm>
            <a:prstGeom prst="rect">
              <a:avLst/>
            </a:prstGeom>
            <a:noFill/>
          </p:spPr>
        </p:pic>
        <p:pic>
          <p:nvPicPr>
            <p:cNvPr id="289802" name="Picture 10" descr="crossbridges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81710">
              <a:off x="149" y="450"/>
              <a:ext cx="960" cy="188"/>
            </a:xfrm>
            <a:prstGeom prst="rect">
              <a:avLst/>
            </a:prstGeom>
            <a:noFill/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89803" name="Text Box 11"/>
            <p:cNvSpPr txBox="1">
              <a:spLocks noChangeArrowheads="1"/>
            </p:cNvSpPr>
            <p:nvPr/>
          </p:nvSpPr>
          <p:spPr bwMode="auto">
            <a:xfrm rot="-2090744">
              <a:off x="-204" y="210"/>
              <a:ext cx="1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pt-BR" sz="3200" b="1" i="1">
                  <a:latin typeface="Freestyle Script" pitchFamily="66" charset="0"/>
                </a:rPr>
                <a:t>Laboratório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19" name="Group 3"/>
          <p:cNvGraphicFramePr>
            <a:graphicFrameLocks noGrp="1"/>
          </p:cNvGraphicFramePr>
          <p:nvPr>
            <p:ph/>
          </p:nvPr>
        </p:nvGraphicFramePr>
        <p:xfrm>
          <a:off x="425450" y="1916113"/>
          <a:ext cx="8293100" cy="4705352"/>
        </p:xfrm>
        <a:graphic>
          <a:graphicData uri="http://schemas.openxmlformats.org/drawingml/2006/table">
            <a:tbl>
              <a:tblPr/>
              <a:tblGrid>
                <a:gridCol w="2058988"/>
                <a:gridCol w="2808287"/>
                <a:gridCol w="1254125"/>
                <a:gridCol w="2171700"/>
              </a:tblGrid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Estudos Agudos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Exercícios de Alongamento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Duração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Resultados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Kokkonen et al. (1998)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Flex/ext joelho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Estático assist/não assist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 x 5 exerc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 min e 30 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 16 % SA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Nelson &amp; Kokkonen (2001)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Flex/ext joelho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Balístico assist/não assist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 x 5 exerc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 min e 30 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 9 % SA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Serzedêlo Corrêa et al. (2003)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quadríceps, posteriores de coxa,panturrilha e glúteos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 exercícios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 min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  10,6 % SA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6449" name="Text Box 33"/>
          <p:cNvSpPr txBox="1">
            <a:spLocks noChangeArrowheads="1"/>
          </p:cNvSpPr>
          <p:nvPr/>
        </p:nvSpPr>
        <p:spPr bwMode="auto">
          <a:xfrm>
            <a:off x="0" y="765175"/>
            <a:ext cx="9144000" cy="100647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3200">
                <a:solidFill>
                  <a:srgbClr val="000066"/>
                </a:solidFill>
              </a:rPr>
              <a:t>Efeito do alongamento sobre </a:t>
            </a:r>
            <a:br>
              <a:rPr lang="pt-BR" sz="3200">
                <a:solidFill>
                  <a:srgbClr val="000066"/>
                </a:solidFill>
              </a:rPr>
            </a:br>
            <a:r>
              <a:rPr lang="pt-BR" sz="3200">
                <a:solidFill>
                  <a:srgbClr val="000066"/>
                </a:solidFill>
              </a:rPr>
              <a:t>a amplitude articular</a:t>
            </a:r>
          </a:p>
        </p:txBody>
      </p:sp>
      <p:sp>
        <p:nvSpPr>
          <p:cNvPr id="316456" name="Text Box 40"/>
          <p:cNvSpPr txBox="1">
            <a:spLocks noChangeArrowheads="1"/>
          </p:cNvSpPr>
          <p:nvPr/>
        </p:nvSpPr>
        <p:spPr bwMode="auto">
          <a:xfrm>
            <a:off x="5364163" y="6118225"/>
            <a:ext cx="3311525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>
                <a:solidFill>
                  <a:srgbClr val="000066"/>
                </a:solidFill>
              </a:rPr>
              <a:t>SA: Teste sentar e alcançar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16457" name="Text Box 41"/>
          <p:cNvSpPr txBox="1">
            <a:spLocks noChangeArrowheads="1"/>
          </p:cNvSpPr>
          <p:nvPr/>
        </p:nvSpPr>
        <p:spPr bwMode="auto">
          <a:xfrm>
            <a:off x="179388" y="1341438"/>
            <a:ext cx="1582737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Exemplo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6459" name="Rectangle 43"/>
          <p:cNvSpPr>
            <a:spLocks noChangeArrowheads="1"/>
          </p:cNvSpPr>
          <p:nvPr/>
        </p:nvSpPr>
        <p:spPr bwMode="auto">
          <a:xfrm>
            <a:off x="3346450" y="88900"/>
            <a:ext cx="2452688" cy="676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>
                <a:solidFill>
                  <a:srgbClr val="FFFFFF"/>
                </a:solidFill>
              </a:rPr>
              <a:t>EVIDÊNCIAS</a:t>
            </a:r>
            <a:endParaRPr lang="en-US"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146050" y="1600200"/>
            <a:ext cx="8840788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49413"/>
            <a:ext cx="73533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5003800" y="6021388"/>
            <a:ext cx="39624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pt-BR">
                <a:latin typeface="Arial" charset="0"/>
                <a:cs typeface="Arial" charset="0"/>
              </a:rPr>
              <a:t>Boozer et al. </a:t>
            </a:r>
          </a:p>
          <a:p>
            <a:pPr algn="r" eaLnBrk="0" hangingPunct="0">
              <a:lnSpc>
                <a:spcPct val="60000"/>
              </a:lnSpc>
              <a:spcBef>
                <a:spcPct val="50000"/>
              </a:spcBef>
            </a:pPr>
            <a:r>
              <a:rPr lang="pt-BR">
                <a:latin typeface="Arial" charset="0"/>
                <a:cs typeface="Arial" charset="0"/>
              </a:rPr>
              <a:t>Int J Obes 2002; 26: 593-604.</a:t>
            </a:r>
          </a:p>
        </p:txBody>
      </p:sp>
      <p:sp>
        <p:nvSpPr>
          <p:cNvPr id="337926" name="Text Box 6"/>
          <p:cNvSpPr txBox="1">
            <a:spLocks noChangeArrowheads="1"/>
          </p:cNvSpPr>
          <p:nvPr/>
        </p:nvSpPr>
        <p:spPr bwMode="auto">
          <a:xfrm>
            <a:off x="107950" y="1163638"/>
            <a:ext cx="7416800" cy="39370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Exemplo de uma forma inadequada de apresentar figura: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0" y="44450"/>
            <a:ext cx="9144000" cy="7651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600">
                <a:solidFill>
                  <a:schemeClr val="bg1"/>
                </a:solidFill>
                <a:latin typeface="Arial" charset="0"/>
                <a:cs typeface="Arial" charset="0"/>
              </a:rPr>
              <a:t>Apresentação de figuras de outros autores</a:t>
            </a:r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 rot="-1147303">
            <a:off x="395288" y="2636838"/>
            <a:ext cx="8134350" cy="1060450"/>
          </a:xfrm>
          <a:prstGeom prst="rect">
            <a:avLst/>
          </a:prstGeom>
          <a:solidFill>
            <a:srgbClr val="FFCC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t-BR" sz="2400"/>
              <a:t>Não usar texto demais, especialmente com tamanho pequeno de fonte e em outra língua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258888" y="6165850"/>
            <a:ext cx="741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pt-BR" sz="2400" u="sng">
                <a:solidFill>
                  <a:srgbClr val="FFFFFF"/>
                </a:solidFill>
                <a:latin typeface="Arial" charset="0"/>
              </a:rPr>
              <a:t>                                                            Assuntos gerais      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57150" cmpd="thickThin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200"/>
              <a:t>Apresentação de figuras de outros autores</a:t>
            </a:r>
          </a:p>
        </p:txBody>
      </p:sp>
      <p:pic>
        <p:nvPicPr>
          <p:cNvPr id="291845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 l="4492" t="6003" r="4492" b="5997"/>
          <a:stretch>
            <a:fillRect/>
          </a:stretch>
        </p:blipFill>
        <p:spPr>
          <a:xfrm>
            <a:off x="1474788" y="1196975"/>
            <a:ext cx="6192837" cy="4732338"/>
          </a:xfrm>
          <a:noFill/>
          <a:ln/>
        </p:spPr>
      </p:pic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987675" y="6229350"/>
            <a:ext cx="5832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828675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  <a:tab pos="7880350" algn="l"/>
                <a:tab pos="8534400" algn="l"/>
              </a:tabLst>
            </a:pPr>
            <a:r>
              <a:rPr lang="en-GB" sz="2000"/>
              <a:t>Ross. New Engl J Med 1999; 340: 115-126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7380288" y="2441575"/>
            <a:ext cx="1582737" cy="714375"/>
          </a:xfrm>
          <a:prstGeom prst="rect">
            <a:avLst/>
          </a:prstGeom>
          <a:solidFill>
            <a:srgbClr val="FFCC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/>
              <a:t>Citar a referência</a:t>
            </a:r>
            <a:endParaRPr lang="en-US"/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8172450" y="3141663"/>
            <a:ext cx="0" cy="30241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250825" y="1135063"/>
            <a:ext cx="12255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Exemplo</a:t>
            </a:r>
            <a:endParaRPr lang="en-US"/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1116013" y="5437188"/>
            <a:ext cx="2016125" cy="581025"/>
          </a:xfrm>
          <a:prstGeom prst="rect">
            <a:avLst/>
          </a:prstGeom>
          <a:solidFill>
            <a:schemeClr val="tx2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1600" dirty="0"/>
              <a:t>Permeabilidade endotelial</a:t>
            </a:r>
            <a:endParaRPr lang="en-US" sz="1600" dirty="0"/>
          </a:p>
        </p:txBody>
      </p:sp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3059113" y="5445125"/>
            <a:ext cx="1657350" cy="581025"/>
          </a:xfrm>
          <a:prstGeom prst="rect">
            <a:avLst/>
          </a:prstGeom>
          <a:solidFill>
            <a:schemeClr val="tx2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1600"/>
              <a:t>Migração de leucócitos</a:t>
            </a:r>
            <a:endParaRPr lang="en-US" sz="1600"/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4572000" y="5411788"/>
            <a:ext cx="1657350" cy="581025"/>
          </a:xfrm>
          <a:prstGeom prst="rect">
            <a:avLst/>
          </a:prstGeom>
          <a:solidFill>
            <a:schemeClr val="tx2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1600"/>
              <a:t>Adesão endotelial</a:t>
            </a:r>
            <a:endParaRPr lang="en-US" sz="1600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6010275" y="5373688"/>
            <a:ext cx="1657350" cy="581025"/>
          </a:xfrm>
          <a:prstGeom prst="rect">
            <a:avLst/>
          </a:prstGeom>
          <a:solidFill>
            <a:schemeClr val="tx2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1600"/>
              <a:t>Adesão leucócitos</a:t>
            </a:r>
            <a:endParaRPr lang="en-US" sz="1600"/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395288" y="2586038"/>
            <a:ext cx="1582737" cy="1016000"/>
          </a:xfrm>
          <a:prstGeom prst="rect">
            <a:avLst/>
          </a:prstGeom>
          <a:solidFill>
            <a:srgbClr val="FFCC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/>
              <a:t>Traduzir o texto, se possível</a:t>
            </a:r>
            <a:endParaRPr lang="en-US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611188" y="3500438"/>
            <a:ext cx="0" cy="20875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611188" y="5589588"/>
            <a:ext cx="7207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OBJETIVO(s)</a:t>
            </a:r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7883525" cy="32623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Apresentado(s) de forma clara e precisa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Usar verbo no infinitivo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Um ou mais objetivos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Pode(m) ser apresentado(s) sob a forma de pergunta(s)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1535113"/>
            <a:ext cx="7704137" cy="3733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sz="5400">
                <a:solidFill>
                  <a:srgbClr val="00CCFF"/>
                </a:solidFill>
                <a:latin typeface="Times New Roman" pitchFamily="18" charset="0"/>
              </a:rPr>
              <a:t>Será que o alongamento em determinadas circunstâncias </a:t>
            </a:r>
            <a:r>
              <a:rPr lang="pt-BR" sz="5400" b="1" i="1">
                <a:solidFill>
                  <a:srgbClr val="00FFCC"/>
                </a:solidFill>
                <a:latin typeface="Times New Roman" pitchFamily="18" charset="0"/>
              </a:rPr>
              <a:t>pode</a:t>
            </a:r>
            <a:r>
              <a:rPr lang="pt-BR" sz="5400">
                <a:solidFill>
                  <a:srgbClr val="00CCFF"/>
                </a:solidFill>
                <a:latin typeface="Times New Roman" pitchFamily="18" charset="0"/>
              </a:rPr>
              <a:t> interferir de maneira aguda no desempenho da força ?</a:t>
            </a:r>
            <a:endParaRPr lang="en-US" sz="5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-19050" y="381000"/>
            <a:ext cx="9191625" cy="7445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7200">
              <a:solidFill>
                <a:schemeClr val="tx2"/>
              </a:solidFill>
              <a:latin typeface="Freestyle Script" pitchFamily="66" charset="0"/>
            </a:endParaRPr>
          </a:p>
        </p:txBody>
      </p:sp>
      <p:sp>
        <p:nvSpPr>
          <p:cNvPr id="346116" name="Freeform 4"/>
          <p:cNvSpPr>
            <a:spLocks/>
          </p:cNvSpPr>
          <p:nvPr/>
        </p:nvSpPr>
        <p:spPr bwMode="auto">
          <a:xfrm rot="-254080">
            <a:off x="1403350" y="2060575"/>
            <a:ext cx="1100138" cy="360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4" y="340"/>
              </a:cxn>
              <a:cxn ang="0">
                <a:pos x="1021" y="680"/>
              </a:cxn>
            </a:cxnLst>
            <a:rect l="0" t="0" r="r" b="b"/>
            <a:pathLst>
              <a:path w="1021" h="680">
                <a:moveTo>
                  <a:pt x="0" y="0"/>
                </a:moveTo>
                <a:cubicBezTo>
                  <a:pt x="312" y="113"/>
                  <a:pt x="624" y="227"/>
                  <a:pt x="794" y="340"/>
                </a:cubicBezTo>
                <a:cubicBezTo>
                  <a:pt x="964" y="453"/>
                  <a:pt x="1002" y="623"/>
                  <a:pt x="1021" y="68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-20638" y="5767388"/>
            <a:ext cx="9191626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12255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00"/>
                </a:solidFill>
              </a:rPr>
              <a:t>Exemplo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0.11782 C -1.66667E-6 0.17083 0.14167 0.23634 0.25729 0.23634 L 0.51476 0.236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1152525" y="331788"/>
            <a:ext cx="687546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Perguntas a esclarecer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96875" y="1846263"/>
            <a:ext cx="8351838" cy="719137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520700" y="1981200"/>
            <a:ext cx="51022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2800">
                <a:solidFill>
                  <a:srgbClr val="292929"/>
                </a:solidFill>
              </a:rPr>
              <a:t>O alongamento previne lesões?</a:t>
            </a:r>
            <a:endParaRPr lang="pt-BR" sz="2800" b="1">
              <a:solidFill>
                <a:srgbClr val="292929"/>
              </a:solidFill>
            </a:endParaRP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395288" y="4510088"/>
            <a:ext cx="8351837" cy="719137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468313" y="4670425"/>
            <a:ext cx="7758112" cy="4492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2600"/>
              <a:t>O alongamento pode ser considerado aquecimento?</a:t>
            </a:r>
            <a:endParaRPr lang="pt-BR" sz="2600" b="1"/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395288" y="3213100"/>
            <a:ext cx="8351837" cy="719138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400050" y="3276600"/>
            <a:ext cx="6786563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800"/>
              <a:t>O alongamento evita dor muscular tardia?</a:t>
            </a:r>
            <a:endParaRPr lang="pt-BR" sz="2800" b="1"/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322263" y="990600"/>
            <a:ext cx="12255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tx2"/>
                </a:solidFill>
              </a:rPr>
              <a:t>Exemplo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323850" y="876300"/>
            <a:ext cx="84963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pt-BR" sz="2800" b="1"/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Detalhar os estudos principais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Evitar muito texto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 b="1"/>
              <a:t>Subdividir em tópicos que respondam aos objetivos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É o principal momento para valorizar seu estudo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Gráficos e Tabelas devem conter: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SzPct val="70000"/>
              <a:buFontTx/>
              <a:buChar char="o"/>
            </a:pPr>
            <a:r>
              <a:rPr lang="pt-BR" sz="2800"/>
              <a:t>Título, Legenda, Unidades das variáveis</a:t>
            </a:r>
          </a:p>
          <a:p>
            <a:pPr marL="800100" lvl="1" indent="-342900" algn="l">
              <a:lnSpc>
                <a:spcPct val="90000"/>
              </a:lnSpc>
              <a:spcBef>
                <a:spcPct val="50000"/>
              </a:spcBef>
              <a:buSzPct val="70000"/>
              <a:buFontTx/>
              <a:buChar char="o"/>
            </a:pPr>
            <a:r>
              <a:rPr lang="pt-BR" sz="2800"/>
              <a:t>Indicação da significância estatística, se houver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2800"/>
              <a:t> </a:t>
            </a:r>
            <a:r>
              <a:rPr lang="pt-BR" sz="2800" b="1"/>
              <a:t>Devem ser claros e elucidativos</a:t>
            </a: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REVISÃO PROPRIAMENTE DITA</a:t>
            </a:r>
          </a:p>
        </p:txBody>
      </p:sp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>
                <a:gamma/>
                <a:shade val="6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6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2244725" y="1308100"/>
            <a:ext cx="4632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4800" b="1" i="1">
                <a:latin typeface="Lucida Sans Unicode" pitchFamily="34" charset="0"/>
              </a:rPr>
              <a:t>Cafeína</a:t>
            </a:r>
            <a:endParaRPr lang="en-US" sz="9600" b="1" i="1">
              <a:solidFill>
                <a:srgbClr val="990000"/>
              </a:solidFill>
              <a:latin typeface="Lucida Sans Unicode" pitchFamily="34" charset="0"/>
            </a:endParaRPr>
          </a:p>
        </p:txBody>
      </p:sp>
      <p:sp>
        <p:nvSpPr>
          <p:cNvPr id="364547" name="Line 3"/>
          <p:cNvSpPr>
            <a:spLocks noChangeShapeType="1"/>
          </p:cNvSpPr>
          <p:nvPr/>
        </p:nvSpPr>
        <p:spPr bwMode="auto">
          <a:xfrm>
            <a:off x="0" y="2060575"/>
            <a:ext cx="6732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247650" y="2636838"/>
            <a:ext cx="8645525" cy="2232025"/>
          </a:xfrm>
          <a:prstGeom prst="rect">
            <a:avLst/>
          </a:prstGeom>
          <a:solidFill>
            <a:schemeClr val="tx2"/>
          </a:solidFill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2698750"/>
            <a:ext cx="845661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260350" y="4430713"/>
            <a:ext cx="8534400" cy="39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2000">
                <a:latin typeface="Arial" charset="0"/>
              </a:rPr>
              <a:t>Med Sci Sport Exerc 2003;35(6):987-94</a:t>
            </a:r>
            <a:endParaRPr lang="en-US" sz="2000">
              <a:latin typeface="Arial" charset="0"/>
            </a:endParaRPr>
          </a:p>
        </p:txBody>
      </p:sp>
      <p:sp>
        <p:nvSpPr>
          <p:cNvPr id="364552" name="Text Box 8"/>
          <p:cNvSpPr txBox="1">
            <a:spLocks noChangeArrowheads="1"/>
          </p:cNvSpPr>
          <p:nvPr/>
        </p:nvSpPr>
        <p:spPr bwMode="auto">
          <a:xfrm>
            <a:off x="5364163" y="188913"/>
            <a:ext cx="3671887" cy="7524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Exemplo de detalhamento dos estudos principais da revisão</a:t>
            </a:r>
            <a:endParaRPr lang="en-US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7019925" y="3716338"/>
            <a:ext cx="0" cy="18732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4787900" y="5670550"/>
            <a:ext cx="3671888" cy="422275"/>
          </a:xfrm>
          <a:prstGeom prst="rect">
            <a:avLst/>
          </a:prstGeom>
          <a:solidFill>
            <a:srgbClr val="FFCC99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Apresentar referência completa</a:t>
            </a:r>
            <a:endParaRPr lang="en-US"/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539750" y="620713"/>
            <a:ext cx="3671888" cy="422275"/>
          </a:xfrm>
          <a:prstGeom prst="rect">
            <a:avLst/>
          </a:prstGeom>
          <a:solidFill>
            <a:srgbClr val="FFCC99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Apresentar subitem </a:t>
            </a:r>
            <a:endParaRPr lang="en-US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1979613" y="1052513"/>
            <a:ext cx="1439862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179388" y="115888"/>
            <a:ext cx="14414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Exemplo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2">
                <a:gamma/>
                <a:shade val="86275"/>
                <a:invGamma/>
              </a:schemeClr>
            </a:gs>
            <a:gs pos="50000">
              <a:schemeClr val="bg2"/>
            </a:gs>
            <a:gs pos="100000">
              <a:schemeClr val="bg2">
                <a:gamma/>
                <a:shade val="8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>
                <a:latin typeface="Arial" charset="0"/>
              </a:rPr>
              <a:t>Jacobs et al. Med Sci Sport Exerc 2003;35(6):987-94</a:t>
            </a:r>
            <a:endParaRPr lang="en-US" sz="2000">
              <a:latin typeface="Arial" charset="0"/>
            </a:endParaRP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611188" y="619125"/>
            <a:ext cx="7921625" cy="5257800"/>
          </a:xfrm>
          <a:prstGeom prst="rect">
            <a:avLst/>
          </a:prstGeom>
          <a:solidFill>
            <a:srgbClr val="FFFFFF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>
                <a:solidFill>
                  <a:srgbClr val="000000"/>
                </a:solidFill>
              </a:rPr>
              <a:t>13 HOMENS jovens e treinados em ECR</a:t>
            </a:r>
          </a:p>
          <a:p>
            <a:pPr>
              <a:lnSpc>
                <a:spcPct val="90000"/>
              </a:lnSpc>
            </a:pPr>
            <a:endParaRPr lang="pt-BR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pt-BR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pt-BR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pt-BR" sz="2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pt-BR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pt-BR" sz="36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pt-BR" sz="3600">
              <a:solidFill>
                <a:srgbClr val="990000"/>
              </a:solidFill>
            </a:endParaRPr>
          </a:p>
          <a:p>
            <a:r>
              <a:rPr lang="pt-BR" sz="3600">
                <a:solidFill>
                  <a:srgbClr val="990000"/>
                </a:solidFill>
              </a:rPr>
              <a:t>Protocolo de exercícios:</a:t>
            </a:r>
            <a:r>
              <a:rPr lang="pt-BR" sz="2800" b="1">
                <a:solidFill>
                  <a:srgbClr val="990000"/>
                </a:solidFill>
              </a:rPr>
              <a:t> </a:t>
            </a:r>
          </a:p>
          <a:p>
            <a:pPr algn="l"/>
            <a:r>
              <a:rPr lang="en-US" sz="2800">
                <a:latin typeface="Arial" charset="0"/>
                <a:sym typeface="Wingdings" pitchFamily="2" charset="2"/>
              </a:rPr>
              <a:t> </a:t>
            </a:r>
            <a:r>
              <a:rPr lang="en-US" sz="2800">
                <a:latin typeface="Arial" charset="0"/>
              </a:rPr>
              <a:t>3 séries reps máx a 80 % de 1 RM em</a:t>
            </a:r>
            <a:r>
              <a:rPr lang="en-US" sz="2800">
                <a:latin typeface="Arial" charset="0"/>
                <a:sym typeface="Wingdings" pitchFamily="2" charset="2"/>
              </a:rPr>
              <a:t> </a:t>
            </a:r>
            <a:r>
              <a:rPr lang="en-US" sz="2800" b="1" i="1">
                <a:latin typeface="Arial" charset="0"/>
              </a:rPr>
              <a:t>leg press</a:t>
            </a:r>
            <a:r>
              <a:rPr lang="en-US" sz="2800">
                <a:latin typeface="Arial" charset="0"/>
              </a:rPr>
              <a:t> + 70 % de 1 RM em</a:t>
            </a:r>
            <a:r>
              <a:rPr lang="en-US" sz="2800">
                <a:latin typeface="Arial" charset="0"/>
                <a:sym typeface="Wingdings" pitchFamily="2" charset="2"/>
              </a:rPr>
              <a:t> </a:t>
            </a:r>
            <a:r>
              <a:rPr lang="pt-BR" sz="2800" b="1">
                <a:latin typeface="Arial" charset="0"/>
              </a:rPr>
              <a:t>supino</a:t>
            </a:r>
          </a:p>
          <a:p>
            <a:pPr algn="l">
              <a:buFont typeface="Wingdings" pitchFamily="2" charset="2"/>
              <a:buChar char="à"/>
            </a:pPr>
            <a:r>
              <a:rPr lang="pt-BR" sz="2800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2 min de intervalo entre séries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900113" y="1265238"/>
            <a:ext cx="7343775" cy="22717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</a:gradFill>
          <a:ln w="57150" cmpd="thickThin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>
                <a:solidFill>
                  <a:srgbClr val="990000"/>
                </a:solidFill>
              </a:rPr>
              <a:t>Suplementação</a:t>
            </a:r>
            <a:r>
              <a:rPr lang="pt-BR" sz="2800">
                <a:solidFill>
                  <a:srgbClr val="000000"/>
                </a:solidFill>
              </a:rPr>
              <a:t>: </a:t>
            </a:r>
            <a:r>
              <a:rPr lang="en-US" sz="2800">
                <a:latin typeface="Arial" charset="0"/>
              </a:rPr>
              <a:t> </a:t>
            </a:r>
          </a:p>
          <a:p>
            <a:r>
              <a:rPr lang="en-US" sz="2800" b="1">
                <a:solidFill>
                  <a:srgbClr val="990000"/>
                </a:solidFill>
                <a:latin typeface="Arial" charset="0"/>
              </a:rPr>
              <a:t>CAF</a:t>
            </a:r>
            <a:r>
              <a:rPr lang="en-US" sz="2800">
                <a:latin typeface="Arial" charset="0"/>
              </a:rPr>
              <a:t>: 4 mg·kg</a:t>
            </a:r>
            <a:r>
              <a:rPr lang="en-US" sz="2800" baseline="30000">
                <a:latin typeface="Arial" charset="0"/>
              </a:rPr>
              <a:t>-1</a:t>
            </a:r>
            <a:r>
              <a:rPr lang="en-US" sz="2800">
                <a:latin typeface="Arial" charset="0"/>
              </a:rPr>
              <a:t>, </a:t>
            </a:r>
            <a:r>
              <a:rPr lang="en-US" sz="2800" b="1">
                <a:solidFill>
                  <a:srgbClr val="990000"/>
                </a:solidFill>
                <a:latin typeface="Arial" charset="0"/>
              </a:rPr>
              <a:t>EPH</a:t>
            </a:r>
            <a:r>
              <a:rPr lang="en-US" sz="2800">
                <a:latin typeface="Arial" charset="0"/>
              </a:rPr>
              <a:t>: 0,8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ou </a:t>
            </a:r>
            <a:r>
              <a:rPr lang="en-US" sz="2800" b="1">
                <a:solidFill>
                  <a:srgbClr val="990000"/>
                </a:solidFill>
                <a:latin typeface="Arial" charset="0"/>
              </a:rPr>
              <a:t>C+E</a:t>
            </a:r>
            <a:r>
              <a:rPr lang="en-US" sz="2800" b="1">
                <a:latin typeface="Arial" charset="0"/>
              </a:rPr>
              <a:t> </a:t>
            </a:r>
            <a:br>
              <a:rPr lang="en-US" sz="2800" b="1">
                <a:latin typeface="Arial" charset="0"/>
              </a:rPr>
            </a:br>
            <a:r>
              <a:rPr lang="en-US" sz="2800">
                <a:latin typeface="Arial" charset="0"/>
              </a:rPr>
              <a:t>(4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CAF + 0,8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EPH)</a:t>
            </a:r>
          </a:p>
          <a:p>
            <a:r>
              <a:rPr lang="pt-BR" sz="2800">
                <a:solidFill>
                  <a:srgbClr val="990000"/>
                </a:solidFill>
                <a:latin typeface="Arial" charset="0"/>
              </a:rPr>
              <a:t>90 min antes do ECR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3059113" y="115888"/>
            <a:ext cx="5616575" cy="422275"/>
          </a:xfrm>
          <a:prstGeom prst="rect">
            <a:avLst/>
          </a:prstGeom>
          <a:solidFill>
            <a:srgbClr val="FFCC99"/>
          </a:solidFill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Apresentar métodos resumidamente </a:t>
            </a:r>
            <a:endParaRPr lang="en-US"/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 flipH="1">
            <a:off x="7596188" y="476250"/>
            <a:ext cx="647700" cy="288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66599" name="Text Box 7"/>
          <p:cNvSpPr txBox="1">
            <a:spLocks noChangeArrowheads="1"/>
          </p:cNvSpPr>
          <p:nvPr/>
        </p:nvSpPr>
        <p:spPr bwMode="auto">
          <a:xfrm>
            <a:off x="106363" y="115888"/>
            <a:ext cx="14414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Exemplo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>
                <a:latin typeface="Arial" charset="0"/>
              </a:rPr>
              <a:t>Jacobs et al. Med Sci Sport Exerc 2003;35(6):987-94</a:t>
            </a:r>
            <a:endParaRPr lang="en-US" sz="2000">
              <a:latin typeface="Arial" charset="0"/>
            </a:endParaRP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00113" y="1265238"/>
            <a:ext cx="7343775" cy="22717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2700000" scaled="1"/>
          </a:gradFill>
          <a:ln w="57150" cmpd="thickThin" algn="ctr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>
                <a:solidFill>
                  <a:srgbClr val="990000"/>
                </a:solidFill>
              </a:rPr>
              <a:t>Suplementação</a:t>
            </a:r>
            <a:r>
              <a:rPr lang="pt-BR" sz="2800">
                <a:solidFill>
                  <a:srgbClr val="000000"/>
                </a:solidFill>
              </a:rPr>
              <a:t>: </a:t>
            </a:r>
            <a:r>
              <a:rPr lang="en-US" sz="2800">
                <a:latin typeface="Arial" charset="0"/>
              </a:rPr>
              <a:t> </a:t>
            </a:r>
          </a:p>
          <a:p>
            <a:r>
              <a:rPr lang="en-US" sz="2800" b="1">
                <a:solidFill>
                  <a:srgbClr val="990000"/>
                </a:solidFill>
                <a:latin typeface="Arial" charset="0"/>
              </a:rPr>
              <a:t>CAF</a:t>
            </a:r>
            <a:r>
              <a:rPr lang="en-US" sz="2800">
                <a:latin typeface="Arial" charset="0"/>
              </a:rPr>
              <a:t>: 4 mg·kg</a:t>
            </a:r>
            <a:r>
              <a:rPr lang="en-US" sz="2800" baseline="30000">
                <a:latin typeface="Arial" charset="0"/>
              </a:rPr>
              <a:t>-1</a:t>
            </a:r>
            <a:r>
              <a:rPr lang="en-US" sz="2800">
                <a:latin typeface="Arial" charset="0"/>
              </a:rPr>
              <a:t>, </a:t>
            </a:r>
            <a:r>
              <a:rPr lang="en-US" sz="2800" b="1">
                <a:solidFill>
                  <a:srgbClr val="990000"/>
                </a:solidFill>
                <a:latin typeface="Arial" charset="0"/>
              </a:rPr>
              <a:t>EPH</a:t>
            </a:r>
            <a:r>
              <a:rPr lang="en-US" sz="2800">
                <a:latin typeface="Arial" charset="0"/>
              </a:rPr>
              <a:t>: 0,8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ou </a:t>
            </a:r>
            <a:r>
              <a:rPr lang="en-US" sz="2800" b="1">
                <a:solidFill>
                  <a:srgbClr val="990000"/>
                </a:solidFill>
                <a:latin typeface="Arial" charset="0"/>
              </a:rPr>
              <a:t>C+E</a:t>
            </a:r>
            <a:r>
              <a:rPr lang="en-US" sz="2800" b="1">
                <a:latin typeface="Arial" charset="0"/>
              </a:rPr>
              <a:t> </a:t>
            </a:r>
            <a:br>
              <a:rPr lang="en-US" sz="2800" b="1">
                <a:latin typeface="Arial" charset="0"/>
              </a:rPr>
            </a:br>
            <a:r>
              <a:rPr lang="en-US" sz="2800">
                <a:latin typeface="Arial" charset="0"/>
              </a:rPr>
              <a:t>(4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CAF + 0,8 mg·kg</a:t>
            </a:r>
            <a:r>
              <a:rPr lang="en-US" sz="2800" baseline="30000">
                <a:latin typeface="Arial" charset="0"/>
              </a:rPr>
              <a:t>-1 </a:t>
            </a:r>
            <a:r>
              <a:rPr lang="en-US" sz="2800">
                <a:latin typeface="Arial" charset="0"/>
              </a:rPr>
              <a:t>EPH)</a:t>
            </a:r>
          </a:p>
          <a:p>
            <a:r>
              <a:rPr lang="pt-BR" sz="2800">
                <a:solidFill>
                  <a:srgbClr val="990000"/>
                </a:solidFill>
                <a:latin typeface="Arial" charset="0"/>
              </a:rPr>
              <a:t>90 min antes do ECR</a:t>
            </a:r>
          </a:p>
        </p:txBody>
      </p:sp>
      <p:grpSp>
        <p:nvGrpSpPr>
          <p:cNvPr id="369668" name="Group 4"/>
          <p:cNvGrpSpPr>
            <a:grpSpLocks/>
          </p:cNvGrpSpPr>
          <p:nvPr/>
        </p:nvGrpSpPr>
        <p:grpSpPr bwMode="auto">
          <a:xfrm>
            <a:off x="287338" y="730250"/>
            <a:ext cx="8569325" cy="5075238"/>
            <a:chOff x="45" y="210"/>
            <a:chExt cx="5647" cy="3197"/>
          </a:xfrm>
        </p:grpSpPr>
        <p:pic>
          <p:nvPicPr>
            <p:cNvPr id="369669" name="Picture 5"/>
            <p:cNvPicPr>
              <a:picLocks noChangeAspect="1" noChangeArrowheads="1"/>
            </p:cNvPicPr>
            <p:nvPr/>
          </p:nvPicPr>
          <p:blipFill>
            <a:blip r:embed="rId2"/>
            <a:srcRect l="2740" r="4594"/>
            <a:stretch>
              <a:fillRect/>
            </a:stretch>
          </p:blipFill>
          <p:spPr bwMode="auto">
            <a:xfrm>
              <a:off x="45" y="210"/>
              <a:ext cx="5647" cy="3197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ffectLst/>
          </p:spPr>
        </p:pic>
        <p:sp>
          <p:nvSpPr>
            <p:cNvPr id="369670" name="Text Box 6"/>
            <p:cNvSpPr txBox="1">
              <a:spLocks noChangeArrowheads="1"/>
            </p:cNvSpPr>
            <p:nvPr/>
          </p:nvSpPr>
          <p:spPr bwMode="auto">
            <a:xfrm>
              <a:off x="748" y="346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pt-BR" sz="2400" i="1">
                  <a:solidFill>
                    <a:srgbClr val="990000"/>
                  </a:solidFill>
                  <a:latin typeface="Arial" charset="0"/>
                </a:rPr>
                <a:t>Leg press</a:t>
              </a:r>
              <a:endParaRPr lang="en-US" sz="2400" i="1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369671" name="Text Box 7"/>
            <p:cNvSpPr txBox="1">
              <a:spLocks noChangeArrowheads="1"/>
            </p:cNvSpPr>
            <p:nvPr/>
          </p:nvSpPr>
          <p:spPr bwMode="auto">
            <a:xfrm>
              <a:off x="3742" y="330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pt-BR" sz="2400">
                  <a:solidFill>
                    <a:srgbClr val="990000"/>
                  </a:solidFill>
                  <a:latin typeface="Arial" charset="0"/>
                </a:rPr>
                <a:t>Supino</a:t>
              </a:r>
              <a:endParaRPr lang="en-US" sz="240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7937500" y="1216025"/>
            <a:ext cx="936625" cy="720725"/>
          </a:xfrm>
          <a:prstGeom prst="ellipse">
            <a:avLst/>
          </a:prstGeom>
          <a:noFill/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106363" y="115888"/>
            <a:ext cx="655320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/>
              <a:t>Exemplo de apresentação de resultados de estudos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  <p:bldP spid="369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646113" y="1557338"/>
            <a:ext cx="78136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3200"/>
              <a:t>(1) IDENTIFICAÇÃO 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3200"/>
              <a:t>(2) INTRODUÇÃO/PROBLEMATIZAÇÃO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3200"/>
              <a:t>(3) OBJETIVO(S)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3200"/>
              <a:t>(4) REVISÃO PROPRIAMENTE DITA</a:t>
            </a:r>
          </a:p>
          <a:p>
            <a:pPr algn="l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3200"/>
              <a:t>(5) CONCLUSÕES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SUBDIVISÕES DO ESTUDO </a:t>
            </a:r>
            <a:endParaRPr 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8" name="Picture 2" descr="msotw9_temp0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7411" t="2844" r="7391" b="5002"/>
          <a:stretch>
            <a:fillRect/>
          </a:stretch>
        </p:blipFill>
        <p:spPr bwMode="auto">
          <a:xfrm>
            <a:off x="1908175" y="1485900"/>
            <a:ext cx="66246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314450" y="6319838"/>
            <a:ext cx="64976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2000">
                <a:solidFill>
                  <a:schemeClr val="bg1"/>
                </a:solidFill>
                <a:latin typeface="Times New Roman" pitchFamily="18" charset="0"/>
              </a:rPr>
              <a:t>Fowles et al.  J Appl Physiol 89:1179-1188, 2000</a:t>
            </a:r>
            <a:endParaRPr lang="en-US" sz="2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347663" y="293688"/>
            <a:ext cx="8424862" cy="758825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Freestyle Script" pitchFamily="66" charset="0"/>
              </a:rPr>
              <a:t>Redução da Força Após Alongamento</a:t>
            </a:r>
          </a:p>
        </p:txBody>
      </p:sp>
      <p:pic>
        <p:nvPicPr>
          <p:cNvPr id="372741" name="Picture 5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796593">
            <a:off x="8289131" y="1969294"/>
            <a:ext cx="288925" cy="725488"/>
          </a:xfrm>
          <a:prstGeom prst="rect">
            <a:avLst/>
          </a:prstGeom>
          <a:noFill/>
        </p:spPr>
      </p:pic>
      <p:pic>
        <p:nvPicPr>
          <p:cNvPr id="372742" name="Picture 6" descr="AG0009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796593">
            <a:off x="8289131" y="1970882"/>
            <a:ext cx="288925" cy="725488"/>
          </a:xfrm>
          <a:prstGeom prst="rect">
            <a:avLst/>
          </a:prstGeom>
          <a:noFill/>
        </p:spPr>
      </p:pic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250825" y="1989138"/>
            <a:ext cx="1944688" cy="1614487"/>
          </a:xfrm>
          <a:prstGeom prst="rect">
            <a:avLst/>
          </a:prstGeom>
          <a:solidFill>
            <a:srgbClr val="9966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FFFF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  <a:latin typeface="Arial" charset="0"/>
              </a:rPr>
              <a:t>Along. Estático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  <a:latin typeface="Arial" charset="0"/>
              </a:rPr>
              <a:t>13 x 1 (135 s)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  <a:latin typeface="Arial" charset="0"/>
              </a:rPr>
              <a:t>Total = 33 min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  <a:latin typeface="Arial" charset="0"/>
                <a:cs typeface="Arial" charset="0"/>
              </a:rPr>
              <a:t>↓ </a:t>
            </a:r>
            <a:r>
              <a:rPr lang="pt-BR" b="1">
                <a:solidFill>
                  <a:srgbClr val="FFFF00"/>
                </a:solidFill>
                <a:latin typeface="Arial" charset="0"/>
              </a:rPr>
              <a:t>28 % CVM</a:t>
            </a:r>
          </a:p>
        </p:txBody>
      </p:sp>
      <p:sp>
        <p:nvSpPr>
          <p:cNvPr id="372744" name="Text Box 8"/>
          <p:cNvSpPr txBox="1">
            <a:spLocks noChangeArrowheads="1"/>
          </p:cNvSpPr>
          <p:nvPr/>
        </p:nvSpPr>
        <p:spPr bwMode="auto">
          <a:xfrm>
            <a:off x="250825" y="1062038"/>
            <a:ext cx="12255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Exemplo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00469 0.4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CONCLUSÃO(ÕES)</a:t>
            </a:r>
          </a:p>
        </p:txBody>
      </p:sp>
      <p:sp>
        <p:nvSpPr>
          <p:cNvPr id="27238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272397" name="Text Box 13"/>
          <p:cNvSpPr txBox="1">
            <a:spLocks noChangeArrowheads="1"/>
          </p:cNvSpPr>
          <p:nvPr/>
        </p:nvSpPr>
        <p:spPr bwMode="auto">
          <a:xfrm>
            <a:off x="250825" y="1773238"/>
            <a:ext cx="864235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/>
              <a:t> Deve(m) responder ao(s) objetivo(s)/pergunta(s) estabelecidos </a:t>
            </a:r>
            <a:r>
              <a:rPr lang="en-US" sz="2800" i="1"/>
              <a:t>a priori</a:t>
            </a:r>
            <a:r>
              <a:rPr lang="en-US" sz="2800"/>
              <a:t>, considerando o estado da arte</a:t>
            </a:r>
          </a:p>
          <a:p>
            <a:pPr algn="l" eaLnBrk="0" hangingPunct="0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en-US" sz="2800"/>
              <a:t> Deve(m) ser objetiva(s) e consistente(s)</a:t>
            </a: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86" name="Group 2"/>
          <p:cNvGrpSpPr>
            <a:grpSpLocks/>
          </p:cNvGrpSpPr>
          <p:nvPr/>
        </p:nvGrpSpPr>
        <p:grpSpPr bwMode="auto">
          <a:xfrm>
            <a:off x="6848475" y="5910263"/>
            <a:ext cx="2232025" cy="704850"/>
            <a:chOff x="4314" y="3783"/>
            <a:chExt cx="1406" cy="444"/>
          </a:xfrm>
        </p:grpSpPr>
        <p:pic>
          <p:nvPicPr>
            <p:cNvPr id="374787" name="Picture 3" descr="UGF-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7" y="4049"/>
              <a:ext cx="370" cy="178"/>
            </a:xfrm>
            <a:prstGeom prst="rect">
              <a:avLst/>
            </a:prstGeom>
            <a:noFill/>
          </p:spPr>
        </p:pic>
        <p:pic>
          <p:nvPicPr>
            <p:cNvPr id="374788" name="Picture 4" descr="crossbridges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81710">
              <a:off x="4796" y="3975"/>
              <a:ext cx="625" cy="123"/>
            </a:xfrm>
            <a:prstGeom prst="rect">
              <a:avLst/>
            </a:prstGeom>
            <a:noFill/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74789" name="Text Box 5"/>
            <p:cNvSpPr txBox="1">
              <a:spLocks noChangeArrowheads="1"/>
            </p:cNvSpPr>
            <p:nvPr/>
          </p:nvSpPr>
          <p:spPr bwMode="auto">
            <a:xfrm rot="-2090744">
              <a:off x="4314" y="3783"/>
              <a:ext cx="14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pt-BR" sz="2000" i="1">
                  <a:solidFill>
                    <a:schemeClr val="bg1"/>
                  </a:solidFill>
                  <a:latin typeface="Freestyle Script" pitchFamily="66" charset="0"/>
                </a:rPr>
                <a:t>Laboratório</a:t>
              </a:r>
            </a:p>
          </p:txBody>
        </p:sp>
      </p:grp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250825" y="3933825"/>
            <a:ext cx="8713788" cy="143986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000066"/>
              </a:gs>
              <a:gs pos="100000">
                <a:schemeClr val="tx2"/>
              </a:gs>
            </a:gsLst>
            <a:lin ang="0" scaled="1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pt-BR" sz="3600">
                <a:solidFill>
                  <a:srgbClr val="00FF99"/>
                </a:solidFill>
                <a:latin typeface="Times New Roman" pitchFamily="18" charset="0"/>
              </a:rPr>
              <a:t> Existe evidência substancial sugerindo uma diminuição na força após o alongamento.</a:t>
            </a: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541338" y="-26988"/>
            <a:ext cx="8351837" cy="1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pt-BR" sz="6600">
                <a:solidFill>
                  <a:srgbClr val="00FF99"/>
                </a:solidFill>
                <a:latin typeface="Freestyle Script" pitchFamily="66" charset="0"/>
              </a:rPr>
              <a:t>Conclusões</a:t>
            </a:r>
          </a:p>
        </p:txBody>
      </p:sp>
      <p:sp>
        <p:nvSpPr>
          <p:cNvPr id="374792" name="Text Box 8"/>
          <p:cNvSpPr txBox="1">
            <a:spLocks noChangeArrowheads="1"/>
          </p:cNvSpPr>
          <p:nvPr/>
        </p:nvSpPr>
        <p:spPr bwMode="auto">
          <a:xfrm>
            <a:off x="250825" y="909638"/>
            <a:ext cx="8713788" cy="28797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000066"/>
              </a:gs>
              <a:gs pos="100000">
                <a:schemeClr val="tx2"/>
              </a:gs>
            </a:gsLst>
            <a:lin ang="0" scaled="1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pt-BR" sz="3600">
                <a:solidFill>
                  <a:srgbClr val="00FF99"/>
                </a:solidFill>
                <a:latin typeface="Times New Roman" pitchFamily="18" charset="0"/>
              </a:rPr>
              <a:t> Os estudos usaram diferentes técnicas e durações de alongamento em diferentes grupos musculares, com a força sendo testada nos modos isotônico,  isométrico e isocinético.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250825" y="5518150"/>
            <a:ext cx="8642350" cy="1295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000066"/>
              </a:gs>
              <a:gs pos="100000">
                <a:schemeClr val="tx2"/>
              </a:gs>
            </a:gsLst>
            <a:lin ang="0" scaled="1"/>
          </a:gradFill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pt-BR" sz="3600" dirty="0">
                <a:solidFill>
                  <a:srgbClr val="00FF99"/>
                </a:solidFill>
                <a:latin typeface="Times New Roman" pitchFamily="18" charset="0"/>
              </a:rPr>
              <a:t> Talvez seja significativo para o desempenho de alto nível</a:t>
            </a:r>
            <a:endParaRPr lang="en-US" sz="3600" dirty="0">
              <a:solidFill>
                <a:srgbClr val="00FF99"/>
              </a:solidFill>
              <a:latin typeface="Times New Roman" pitchFamily="18" charset="0"/>
            </a:endParaRP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7378700" y="269875"/>
            <a:ext cx="1225550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Exemplo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0243 -0.3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animBg="1"/>
      <p:bldP spid="374792" grpId="0" animBg="1"/>
      <p:bldP spid="37479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250825" y="1487488"/>
            <a:ext cx="8642350" cy="71913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23" name="Rectangle 15"/>
          <p:cNvSpPr>
            <a:spLocks noChangeArrowheads="1"/>
          </p:cNvSpPr>
          <p:nvPr/>
        </p:nvSpPr>
        <p:spPr bwMode="auto">
          <a:xfrm>
            <a:off x="179388" y="1630363"/>
            <a:ext cx="8713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>
                <a:latin typeface="Arial" charset="0"/>
              </a:rPr>
              <a:t>Respeite o tempo </a:t>
            </a:r>
            <a:r>
              <a:rPr lang="pt-BR" sz="2400" dirty="0">
                <a:latin typeface="Arial" charset="0"/>
              </a:rPr>
              <a:t>máximo para </a:t>
            </a:r>
            <a:r>
              <a:rPr lang="pt-BR" sz="2400" dirty="0" smtClean="0">
                <a:latin typeface="Arial" charset="0"/>
              </a:rPr>
              <a:t>exposição</a:t>
            </a:r>
            <a:endParaRPr lang="pt-BR" sz="2400" dirty="0">
              <a:latin typeface="Arial" charset="0"/>
            </a:endParaRPr>
          </a:p>
        </p:txBody>
      </p:sp>
      <p:sp>
        <p:nvSpPr>
          <p:cNvPr id="273424" name="Line 16"/>
          <p:cNvSpPr>
            <a:spLocks noChangeShapeType="1"/>
          </p:cNvSpPr>
          <p:nvPr/>
        </p:nvSpPr>
        <p:spPr bwMode="auto">
          <a:xfrm>
            <a:off x="250825" y="22066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>
            <a:off x="252413" y="148590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80000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REGRAS PARA APRESENTAÇÃO</a:t>
            </a:r>
          </a:p>
        </p:txBody>
      </p:sp>
      <p:sp>
        <p:nvSpPr>
          <p:cNvPr id="273428" name="Rectangle 20"/>
          <p:cNvSpPr>
            <a:spLocks noChangeArrowheads="1"/>
          </p:cNvSpPr>
          <p:nvPr/>
        </p:nvSpPr>
        <p:spPr bwMode="auto">
          <a:xfrm>
            <a:off x="250825" y="2566988"/>
            <a:ext cx="8642350" cy="71913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>
            <a:off x="468313" y="2709863"/>
            <a:ext cx="8207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Chegue cedo ao local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>
            <a:off x="250825" y="32861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31" name="Line 23"/>
          <p:cNvSpPr>
            <a:spLocks noChangeShapeType="1"/>
          </p:cNvSpPr>
          <p:nvPr/>
        </p:nvSpPr>
        <p:spPr bwMode="auto">
          <a:xfrm>
            <a:off x="252413" y="256540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32" name="Rectangle 24"/>
          <p:cNvSpPr>
            <a:spLocks noChangeArrowheads="1"/>
          </p:cNvSpPr>
          <p:nvPr/>
        </p:nvSpPr>
        <p:spPr bwMode="auto">
          <a:xfrm>
            <a:off x="249238" y="3648075"/>
            <a:ext cx="8642350" cy="7191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33" name="Rectangle 25"/>
          <p:cNvSpPr>
            <a:spLocks noChangeArrowheads="1"/>
          </p:cNvSpPr>
          <p:nvPr/>
        </p:nvSpPr>
        <p:spPr bwMode="auto">
          <a:xfrm>
            <a:off x="466725" y="3790950"/>
            <a:ext cx="8207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charset="0"/>
              </a:rPr>
              <a:t>Leve ao menos 1 </a:t>
            </a:r>
            <a:r>
              <a:rPr lang="pt-BR" sz="2400" i="1" dirty="0">
                <a:latin typeface="Arial" charset="0"/>
              </a:rPr>
              <a:t>backup</a:t>
            </a:r>
            <a:endParaRPr lang="pt-BR" sz="2400" i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73434" name="Line 26"/>
          <p:cNvSpPr>
            <a:spLocks noChangeShapeType="1"/>
          </p:cNvSpPr>
          <p:nvPr/>
        </p:nvSpPr>
        <p:spPr bwMode="auto">
          <a:xfrm>
            <a:off x="249238" y="436721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35" name="Line 27"/>
          <p:cNvSpPr>
            <a:spLocks noChangeShapeType="1"/>
          </p:cNvSpPr>
          <p:nvPr/>
        </p:nvSpPr>
        <p:spPr bwMode="auto">
          <a:xfrm>
            <a:off x="250825" y="364648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36" name="Rectangle 28"/>
          <p:cNvSpPr>
            <a:spLocks noChangeArrowheads="1"/>
          </p:cNvSpPr>
          <p:nvPr/>
        </p:nvSpPr>
        <p:spPr bwMode="auto">
          <a:xfrm>
            <a:off x="250825" y="4654550"/>
            <a:ext cx="8642350" cy="7191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37" name="Rectangle 29"/>
          <p:cNvSpPr>
            <a:spLocks noChangeArrowheads="1"/>
          </p:cNvSpPr>
          <p:nvPr/>
        </p:nvSpPr>
        <p:spPr bwMode="auto">
          <a:xfrm>
            <a:off x="468313" y="4797425"/>
            <a:ext cx="8207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Mantenha a calma e fale com clareza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73438" name="Line 30"/>
          <p:cNvSpPr>
            <a:spLocks noChangeShapeType="1"/>
          </p:cNvSpPr>
          <p:nvPr/>
        </p:nvSpPr>
        <p:spPr bwMode="auto">
          <a:xfrm>
            <a:off x="250825" y="537368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39" name="Line 31"/>
          <p:cNvSpPr>
            <a:spLocks noChangeShapeType="1"/>
          </p:cNvSpPr>
          <p:nvPr/>
        </p:nvSpPr>
        <p:spPr bwMode="auto">
          <a:xfrm>
            <a:off x="252413" y="465296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40" name="Rectangle 32"/>
          <p:cNvSpPr>
            <a:spLocks noChangeArrowheads="1"/>
          </p:cNvSpPr>
          <p:nvPr/>
        </p:nvSpPr>
        <p:spPr bwMode="auto">
          <a:xfrm>
            <a:off x="250825" y="5662613"/>
            <a:ext cx="8642350" cy="71913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3441" name="Rectangle 33"/>
          <p:cNvSpPr>
            <a:spLocks noChangeArrowheads="1"/>
          </p:cNvSpPr>
          <p:nvPr/>
        </p:nvSpPr>
        <p:spPr bwMode="auto">
          <a:xfrm>
            <a:off x="468313" y="5805488"/>
            <a:ext cx="8207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Releia os slides 1 hora antes da apresentação </a:t>
            </a:r>
          </a:p>
        </p:txBody>
      </p:sp>
      <p:sp>
        <p:nvSpPr>
          <p:cNvPr id="273442" name="Line 34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3443" name="Line 35"/>
          <p:cNvSpPr>
            <a:spLocks noChangeShapeType="1"/>
          </p:cNvSpPr>
          <p:nvPr/>
        </p:nvSpPr>
        <p:spPr bwMode="auto">
          <a:xfrm>
            <a:off x="252413" y="56610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204788" y="2709863"/>
            <a:ext cx="8642350" cy="71913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204788" y="2852738"/>
            <a:ext cx="8713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As pessoas sentadas ao fundo da sala precisam ler também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204788" y="34496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204788" y="270827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18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80000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SUGESTÕES GERAIS</a:t>
            </a:r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204788" y="3860800"/>
            <a:ext cx="8642350" cy="7191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204788" y="4005263"/>
            <a:ext cx="8713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Não leia para a audiência. Todos saber ler.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204788" y="45815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204788" y="386080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29" name="Rectangle 21"/>
          <p:cNvSpPr>
            <a:spLocks noChangeArrowheads="1"/>
          </p:cNvSpPr>
          <p:nvPr/>
        </p:nvSpPr>
        <p:spPr bwMode="auto">
          <a:xfrm>
            <a:off x="204788" y="5013325"/>
            <a:ext cx="8642350" cy="7191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30" name="Rectangle 22"/>
          <p:cNvSpPr>
            <a:spLocks noChangeArrowheads="1"/>
          </p:cNvSpPr>
          <p:nvPr/>
        </p:nvSpPr>
        <p:spPr bwMode="auto">
          <a:xfrm>
            <a:off x="204788" y="5157788"/>
            <a:ext cx="8713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Cuidado com abreviaturas sem sentido.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4631" name="Line 23"/>
          <p:cNvSpPr>
            <a:spLocks noChangeShapeType="1"/>
          </p:cNvSpPr>
          <p:nvPr/>
        </p:nvSpPr>
        <p:spPr bwMode="auto">
          <a:xfrm>
            <a:off x="204788" y="573405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32" name="Line 24"/>
          <p:cNvSpPr>
            <a:spLocks noChangeShapeType="1"/>
          </p:cNvSpPr>
          <p:nvPr/>
        </p:nvSpPr>
        <p:spPr bwMode="auto">
          <a:xfrm>
            <a:off x="204788" y="50133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42" name="Rectangle 34"/>
          <p:cNvSpPr>
            <a:spLocks noChangeArrowheads="1"/>
          </p:cNvSpPr>
          <p:nvPr/>
        </p:nvSpPr>
        <p:spPr bwMode="auto">
          <a:xfrm>
            <a:off x="204788" y="1558925"/>
            <a:ext cx="8642350" cy="71913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4643" name="Rectangle 35"/>
          <p:cNvSpPr>
            <a:spLocks noChangeArrowheads="1"/>
          </p:cNvSpPr>
          <p:nvPr/>
        </p:nvSpPr>
        <p:spPr bwMode="auto">
          <a:xfrm>
            <a:off x="447675" y="1676400"/>
            <a:ext cx="80295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Utilize em torno de </a:t>
            </a:r>
            <a:r>
              <a:rPr lang="pt-BR" sz="2400" b="1">
                <a:solidFill>
                  <a:srgbClr val="800000"/>
                </a:solidFill>
                <a:latin typeface="Arial" charset="0"/>
              </a:rPr>
              <a:t>15</a:t>
            </a:r>
            <a:r>
              <a:rPr lang="pt-BR" sz="2400">
                <a:latin typeface="Arial" charset="0"/>
              </a:rPr>
              <a:t> </a:t>
            </a:r>
            <a:r>
              <a:rPr lang="pt-BR" sz="2400">
                <a:solidFill>
                  <a:srgbClr val="800000"/>
                </a:solidFill>
                <a:latin typeface="Arial" charset="0"/>
              </a:rPr>
              <a:t>slides</a:t>
            </a:r>
          </a:p>
        </p:txBody>
      </p:sp>
      <p:sp>
        <p:nvSpPr>
          <p:cNvPr id="324644" name="Line 36"/>
          <p:cNvSpPr>
            <a:spLocks noChangeShapeType="1"/>
          </p:cNvSpPr>
          <p:nvPr/>
        </p:nvSpPr>
        <p:spPr bwMode="auto">
          <a:xfrm>
            <a:off x="204788" y="227806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>
            <a:off x="206375" y="15573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250825" y="3873500"/>
            <a:ext cx="8642350" cy="1068388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492125" y="4005263"/>
            <a:ext cx="8137525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Muita informação no slide quase sempre significa pouco conhecimento sobre o assunto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250825" y="49244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5637" name="Line 5"/>
          <p:cNvSpPr>
            <a:spLocks noChangeShapeType="1"/>
          </p:cNvSpPr>
          <p:nvPr/>
        </p:nvSpPr>
        <p:spPr bwMode="auto">
          <a:xfrm>
            <a:off x="261938" y="3860800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80000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SUGESTÕES GERAIS</a:t>
            </a:r>
          </a:p>
        </p:txBody>
      </p:sp>
      <p:sp>
        <p:nvSpPr>
          <p:cNvPr id="325651" name="Rectangle 19"/>
          <p:cNvSpPr>
            <a:spLocks noChangeArrowheads="1"/>
          </p:cNvSpPr>
          <p:nvPr/>
        </p:nvSpPr>
        <p:spPr bwMode="auto">
          <a:xfrm>
            <a:off x="204788" y="1773238"/>
            <a:ext cx="8642350" cy="71913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52" name="Rectangle 20"/>
          <p:cNvSpPr>
            <a:spLocks noChangeArrowheads="1"/>
          </p:cNvSpPr>
          <p:nvPr/>
        </p:nvSpPr>
        <p:spPr bwMode="auto">
          <a:xfrm>
            <a:off x="204788" y="1917700"/>
            <a:ext cx="80391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Não exagere nos efeitos e nas cores.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5653" name="Line 21"/>
          <p:cNvSpPr>
            <a:spLocks noChangeShapeType="1"/>
          </p:cNvSpPr>
          <p:nvPr/>
        </p:nvSpPr>
        <p:spPr bwMode="auto">
          <a:xfrm>
            <a:off x="204788" y="249396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5654" name="Line 22"/>
          <p:cNvSpPr>
            <a:spLocks noChangeShapeType="1"/>
          </p:cNvSpPr>
          <p:nvPr/>
        </p:nvSpPr>
        <p:spPr bwMode="auto">
          <a:xfrm>
            <a:off x="204788" y="17732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5655" name="Rectangle 23"/>
          <p:cNvSpPr>
            <a:spLocks noChangeArrowheads="1"/>
          </p:cNvSpPr>
          <p:nvPr/>
        </p:nvSpPr>
        <p:spPr bwMode="auto">
          <a:xfrm>
            <a:off x="217488" y="2852738"/>
            <a:ext cx="8642350" cy="72072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66275"/>
                  <a:invGamma/>
                  <a:alpha val="80000"/>
                </a:schemeClr>
              </a:gs>
              <a:gs pos="50000">
                <a:schemeClr val="tx2">
                  <a:alpha val="81000"/>
                </a:schemeClr>
              </a:gs>
              <a:gs pos="100000">
                <a:schemeClr val="tx2">
                  <a:gamma/>
                  <a:shade val="66275"/>
                  <a:invGamma/>
                  <a:alpha val="8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25656" name="Rectangle 24"/>
          <p:cNvSpPr>
            <a:spLocks noChangeArrowheads="1"/>
          </p:cNvSpPr>
          <p:nvPr/>
        </p:nvSpPr>
        <p:spPr bwMode="auto">
          <a:xfrm>
            <a:off x="217488" y="2997200"/>
            <a:ext cx="8713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>
                <a:latin typeface="Arial" charset="0"/>
              </a:rPr>
              <a:t>Se o slide não puder ser lido pela audiência, não use!</a:t>
            </a:r>
            <a:endParaRPr lang="pt-BR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25657" name="Line 25"/>
          <p:cNvSpPr>
            <a:spLocks noChangeShapeType="1"/>
          </p:cNvSpPr>
          <p:nvPr/>
        </p:nvSpPr>
        <p:spPr bwMode="auto">
          <a:xfrm>
            <a:off x="217488" y="357346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25658" name="Line 26"/>
          <p:cNvSpPr>
            <a:spLocks noChangeShapeType="1"/>
          </p:cNvSpPr>
          <p:nvPr/>
        </p:nvSpPr>
        <p:spPr bwMode="auto">
          <a:xfrm>
            <a:off x="217488" y="28400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1281113" y="1916113"/>
            <a:ext cx="6580187" cy="11906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pt-BR" sz="3600">
                <a:solidFill>
                  <a:srgbClr val="FFFFFF"/>
                </a:solidFill>
                <a:latin typeface="Arial" charset="0"/>
              </a:rPr>
              <a:t>Fundo escuro </a:t>
            </a:r>
            <a:r>
              <a:rPr lang="pt-BR" sz="3600">
                <a:solidFill>
                  <a:srgbClr val="FFFFFF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pt-BR" sz="3600">
                <a:solidFill>
                  <a:srgbClr val="FFFFFF"/>
                </a:solidFill>
                <a:latin typeface="Arial" charset="0"/>
              </a:rPr>
              <a:t> fonte clara</a:t>
            </a: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1331913" y="3357563"/>
            <a:ext cx="6553200" cy="1090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80000"/>
              </a:lnSpc>
            </a:pPr>
            <a:r>
              <a:rPr lang="pt-BR" sz="3600">
                <a:solidFill>
                  <a:srgbClr val="000000"/>
                </a:solidFill>
                <a:latin typeface="Arial" charset="0"/>
              </a:rPr>
              <a:t>Fundo claro </a:t>
            </a:r>
            <a:r>
              <a:rPr lang="pt-BR" sz="360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pt-BR" sz="3600">
                <a:solidFill>
                  <a:srgbClr val="000000"/>
                </a:solidFill>
                <a:latin typeface="Arial" charset="0"/>
              </a:rPr>
              <a:t> fonte escura</a:t>
            </a: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258888" y="1125538"/>
            <a:ext cx="3924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3200">
                <a:solidFill>
                  <a:srgbClr val="000000"/>
                </a:solidFill>
                <a:latin typeface="Arial" charset="0"/>
              </a:rPr>
              <a:t>Regra básica: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1331913" y="4797425"/>
            <a:ext cx="6480175" cy="82391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solidFill>
                  <a:srgbClr val="000000"/>
                </a:solidFill>
                <a:latin typeface="Arial" charset="0"/>
              </a:rPr>
              <a:t>NUNCA</a:t>
            </a:r>
            <a:r>
              <a:rPr lang="pt-BR" sz="2800">
                <a:solidFill>
                  <a:srgbClr val="000000"/>
                </a:solidFill>
                <a:latin typeface="Arial" charset="0"/>
              </a:rPr>
              <a:t> usar </a:t>
            </a:r>
            <a:r>
              <a:rPr lang="pt-BR" sz="4000">
                <a:solidFill>
                  <a:srgbClr val="000000"/>
                </a:solidFill>
                <a:latin typeface="Comic Sans MS" pitchFamily="66" charset="0"/>
              </a:rPr>
              <a:t>COMIC SANS</a:t>
            </a:r>
          </a:p>
        </p:txBody>
      </p:sp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80000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Cores de fundo e de fonte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Line 2"/>
          <p:cNvSpPr>
            <a:spLocks noChangeShapeType="1"/>
          </p:cNvSpPr>
          <p:nvPr/>
        </p:nvSpPr>
        <p:spPr bwMode="auto">
          <a:xfrm>
            <a:off x="0" y="904875"/>
            <a:ext cx="9107488" cy="1588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96875" y="1562100"/>
            <a:ext cx="4175125" cy="33083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6275"/>
                  <a:invGamma/>
                </a:srgb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b="1" dirty="0">
                <a:solidFill>
                  <a:srgbClr val="000000"/>
                </a:solidFill>
              </a:rPr>
              <a:t>Melhores fontes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 err="1">
                <a:solidFill>
                  <a:srgbClr val="000000"/>
                </a:solidFill>
              </a:rPr>
              <a:t>Tahoma</a:t>
            </a:r>
            <a:endParaRPr lang="pt-BR" sz="2800" dirty="0">
              <a:solidFill>
                <a:srgbClr val="000000"/>
              </a:solidFill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 err="1">
                <a:solidFill>
                  <a:srgbClr val="000000"/>
                </a:solidFill>
              </a:rPr>
              <a:t>Arial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 err="1">
                <a:solidFill>
                  <a:srgbClr val="000000"/>
                </a:solidFill>
              </a:rPr>
              <a:t>AvantGarde</a:t>
            </a:r>
            <a:endParaRPr lang="pt-BR" sz="2800" dirty="0">
              <a:solidFill>
                <a:srgbClr val="000000"/>
              </a:solidFill>
            </a:endParaRP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lang="pt-BR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pt-B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Roman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4789488" y="2420938"/>
            <a:ext cx="4103687" cy="3308350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6275"/>
                  <a:invGamma/>
                </a:srgbClr>
              </a:gs>
            </a:gsLst>
            <a:lin ang="27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b="1" dirty="0">
                <a:solidFill>
                  <a:srgbClr val="000000"/>
                </a:solidFill>
              </a:rPr>
              <a:t>Tamanhos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</a:rPr>
              <a:t>Título principal: ≥ 36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</a:rPr>
              <a:t>Subtítulos: ≥ 32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</a:rPr>
              <a:t>Texto: ≥ 28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pt-BR" sz="2800" dirty="0">
                <a:solidFill>
                  <a:srgbClr val="000000"/>
                </a:solidFill>
              </a:rPr>
              <a:t>Referências: ≥ </a:t>
            </a:r>
            <a:r>
              <a:rPr lang="pt-BR" sz="2800" dirty="0" smtClean="0">
                <a:solidFill>
                  <a:srgbClr val="000000"/>
                </a:solidFill>
              </a:rPr>
              <a:t>18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1152526"/>
          </a:xfrm>
          <a:prstGeom prst="rect">
            <a:avLst/>
          </a:prstGeom>
          <a:solidFill>
            <a:srgbClr val="80000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Tamanhos e tipos de fonte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468313" y="468313"/>
            <a:ext cx="78390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6000">
                <a:latin typeface="Arial" charset="0"/>
              </a:rPr>
              <a:t>.................. Lembre-se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539750" y="1628775"/>
            <a:ext cx="8208963" cy="38877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sz="3200">
                <a:solidFill>
                  <a:srgbClr val="000000"/>
                </a:solidFill>
              </a:rPr>
              <a:t>É como se fosse vender seu produto 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sz="3200">
                <a:solidFill>
                  <a:srgbClr val="000000"/>
                </a:solidFill>
              </a:rPr>
              <a:t>Faça propaganda positiva e não negativa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sz="3200">
                <a:solidFill>
                  <a:srgbClr val="000000"/>
                </a:solidFill>
              </a:rPr>
              <a:t>Desperte o interesse pelo trabalho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sz="3200">
                <a:solidFill>
                  <a:srgbClr val="000000"/>
                </a:solidFill>
              </a:rPr>
              <a:t>Seja objetivo e direto</a:t>
            </a: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pt-BR" sz="3200">
                <a:solidFill>
                  <a:srgbClr val="000000"/>
                </a:solidFill>
              </a:rPr>
              <a:t>Siga as instruções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2">
                <a:gamma/>
                <a:shade val="76471"/>
                <a:invGamma/>
              </a:schemeClr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068638"/>
            <a:ext cx="9144000" cy="17287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pt-BR" sz="3600">
                <a:solidFill>
                  <a:schemeClr val="folHlink"/>
                </a:solidFill>
              </a:rPr>
              <a:t>Título</a:t>
            </a:r>
            <a:r>
              <a:rPr lang="pt-BR" sz="4000">
                <a:solidFill>
                  <a:schemeClr val="folHlink"/>
                </a:solidFill>
              </a:rPr>
              <a:t/>
            </a:r>
            <a:br>
              <a:rPr lang="pt-BR" sz="4000">
                <a:solidFill>
                  <a:schemeClr val="folHlink"/>
                </a:solidFill>
              </a:rPr>
            </a:br>
            <a:r>
              <a:rPr lang="pt-BR" sz="4000">
                <a:solidFill>
                  <a:schemeClr val="folHlink"/>
                </a:solidFill>
              </a:rPr>
              <a:t/>
            </a:r>
            <a:br>
              <a:rPr lang="pt-BR" sz="4000">
                <a:solidFill>
                  <a:schemeClr val="folHlink"/>
                </a:solidFill>
              </a:rPr>
            </a:br>
            <a:r>
              <a:rPr lang="en-US" sz="2800"/>
              <a:t>Autor(es)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2400"/>
              <a:t>Ano</a:t>
            </a:r>
            <a:endParaRPr lang="en-GB" sz="2000"/>
          </a:p>
        </p:txBody>
      </p: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1260475" y="385763"/>
            <a:ext cx="6586538" cy="1076325"/>
            <a:chOff x="636" y="243"/>
            <a:chExt cx="4149" cy="678"/>
          </a:xfrm>
        </p:grpSpPr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636" y="255"/>
              <a:ext cx="4104" cy="666"/>
            </a:xfrm>
            <a:prstGeom prst="rect">
              <a:avLst/>
            </a:prstGeom>
            <a:solidFill>
              <a:srgbClr val="FFFFFF"/>
            </a:solidFill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4352" name="Picture 16" descr="Logo_Gama_Nov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243"/>
              <a:ext cx="715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1383" y="296"/>
              <a:ext cx="3402" cy="496"/>
            </a:xfrm>
            <a:prstGeom prst="rect">
              <a:avLst/>
            </a:prstGeom>
            <a:noFill/>
            <a:ln w="57150" cmpd="thinThick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/>
                <a:t>Curso de Especialização em Fisiologia do Exercício e Avaliação Morfofuncional</a:t>
              </a:r>
              <a:r>
                <a:rPr lang="pt-BR" sz="2000"/>
                <a:t> </a:t>
              </a:r>
              <a:endParaRPr 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930400" y="55245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t-BR" sz="3600">
                <a:solidFill>
                  <a:schemeClr val="bg1"/>
                </a:solidFill>
                <a:latin typeface="Freestyle Script" pitchFamily="66" charset="0"/>
              </a:rPr>
              <a:t>Prof. Paulo Sergio Chagas Gomes, Ph.D.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34925" y="2084388"/>
            <a:ext cx="9109075" cy="1847850"/>
          </a:xfrm>
          <a:prstGeom prst="rect">
            <a:avLst/>
          </a:prstGeom>
          <a:gradFill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gamma/>
                  <a:shade val="10000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52363" dir="11642175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>
                <a:solidFill>
                  <a:srgbClr val="3399FF"/>
                </a:solidFill>
                <a:latin typeface="Freestyle Script" pitchFamily="66" charset="0"/>
              </a:rPr>
              <a:t>Impacto dos Exercícios de Alongamento</a:t>
            </a:r>
            <a:br>
              <a:rPr lang="pt-BR" sz="7200">
                <a:solidFill>
                  <a:srgbClr val="3399FF"/>
                </a:solidFill>
                <a:latin typeface="Freestyle Script" pitchFamily="66" charset="0"/>
              </a:rPr>
            </a:br>
            <a:r>
              <a:rPr lang="pt-BR" sz="7200">
                <a:solidFill>
                  <a:srgbClr val="3399FF"/>
                </a:solidFill>
                <a:latin typeface="Freestyle Script" pitchFamily="66" charset="0"/>
              </a:rPr>
              <a:t>Sobre o Desempenho da Força</a:t>
            </a:r>
          </a:p>
        </p:txBody>
      </p:sp>
      <p:sp>
        <p:nvSpPr>
          <p:cNvPr id="342020" name="Freeform 4"/>
          <p:cNvSpPr>
            <a:spLocks/>
          </p:cNvSpPr>
          <p:nvPr/>
        </p:nvSpPr>
        <p:spPr bwMode="auto">
          <a:xfrm>
            <a:off x="6948488" y="3789363"/>
            <a:ext cx="1368425" cy="64770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54" y="53"/>
              </a:cxn>
              <a:cxn ang="0">
                <a:pos x="545" y="325"/>
              </a:cxn>
              <a:cxn ang="0">
                <a:pos x="771" y="416"/>
              </a:cxn>
            </a:cxnLst>
            <a:rect l="0" t="0" r="r" b="b"/>
            <a:pathLst>
              <a:path w="771" h="416">
                <a:moveTo>
                  <a:pt x="0" y="7"/>
                </a:moveTo>
                <a:cubicBezTo>
                  <a:pt x="181" y="3"/>
                  <a:pt x="363" y="0"/>
                  <a:pt x="454" y="53"/>
                </a:cubicBezTo>
                <a:cubicBezTo>
                  <a:pt x="545" y="106"/>
                  <a:pt x="492" y="264"/>
                  <a:pt x="545" y="325"/>
                </a:cubicBezTo>
                <a:cubicBezTo>
                  <a:pt x="598" y="386"/>
                  <a:pt x="684" y="401"/>
                  <a:pt x="771" y="41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342021" name="Group 5"/>
          <p:cNvGrpSpPr>
            <a:grpSpLocks/>
          </p:cNvGrpSpPr>
          <p:nvPr/>
        </p:nvGrpSpPr>
        <p:grpSpPr bwMode="auto">
          <a:xfrm>
            <a:off x="-323850" y="333375"/>
            <a:ext cx="2232025" cy="1022350"/>
            <a:chOff x="-204" y="210"/>
            <a:chExt cx="1406" cy="644"/>
          </a:xfrm>
        </p:grpSpPr>
        <p:pic>
          <p:nvPicPr>
            <p:cNvPr id="342022" name="Picture 6" descr="UGF-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2" y="548"/>
              <a:ext cx="634" cy="306"/>
            </a:xfrm>
            <a:prstGeom prst="rect">
              <a:avLst/>
            </a:prstGeom>
            <a:noFill/>
          </p:spPr>
        </p:pic>
        <p:pic>
          <p:nvPicPr>
            <p:cNvPr id="342023" name="Picture 7" descr="crossbridges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81710">
              <a:off x="149" y="450"/>
              <a:ext cx="960" cy="188"/>
            </a:xfrm>
            <a:prstGeom prst="rect">
              <a:avLst/>
            </a:prstGeom>
            <a:noFill/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42024" name="Text Box 8"/>
            <p:cNvSpPr txBox="1">
              <a:spLocks noChangeArrowheads="1"/>
            </p:cNvSpPr>
            <p:nvPr/>
          </p:nvSpPr>
          <p:spPr bwMode="auto">
            <a:xfrm rot="-2090744">
              <a:off x="-204" y="210"/>
              <a:ext cx="140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pt-BR" sz="3200" i="1">
                  <a:solidFill>
                    <a:schemeClr val="bg1"/>
                  </a:solidFill>
                  <a:latin typeface="Freestyle Script" pitchFamily="66" charset="0"/>
                </a:rPr>
                <a:t>Laboratório</a:t>
              </a:r>
            </a:p>
          </p:txBody>
        </p:sp>
      </p:grp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7092950" y="476250"/>
            <a:ext cx="1582738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bg1"/>
                </a:solidFill>
              </a:rPr>
              <a:t>Exemplo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/>
              <a:t>Introdução </a:t>
            </a:r>
          </a:p>
        </p:txBody>
      </p:sp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357188" y="1265238"/>
            <a:ext cx="8424862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Definir as variáveis apresentadas a seguir</a:t>
            </a:r>
          </a:p>
          <a:p>
            <a:pPr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Apresentar algumas evidências científicas de forma resumida, mas consistente</a:t>
            </a:r>
          </a:p>
          <a:p>
            <a:pPr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Qualquer  informação deve ser acompanhadas de citação completa</a:t>
            </a:r>
          </a:p>
          <a:p>
            <a:pPr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pt-BR" sz="3200"/>
              <a:t> Pode ser apresentada sob a forma de esquemas ou tabelas</a:t>
            </a: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250825" y="5891213"/>
            <a:ext cx="8642350" cy="561975"/>
          </a:xfrm>
          <a:prstGeom prst="rect">
            <a:avLst/>
          </a:prstGeom>
          <a:solidFill>
            <a:srgbClr val="FFCC99"/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/>
              <a:t>Utilizar de 1 a 2 slides</a:t>
            </a:r>
            <a:endParaRPr lang="pt-BR" sz="2000">
              <a:solidFill>
                <a:schemeClr val="folHlink"/>
              </a:solidFill>
            </a:endParaRPr>
          </a:p>
        </p:txBody>
      </p:sp>
      <p:sp>
        <p:nvSpPr>
          <p:cNvPr id="276489" name="Line 9"/>
          <p:cNvSpPr>
            <a:spLocks noChangeShapeType="1"/>
          </p:cNvSpPr>
          <p:nvPr/>
        </p:nvSpPr>
        <p:spPr bwMode="auto">
          <a:xfrm>
            <a:off x="252413" y="5891213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>
            <a:off x="252413" y="645318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INTRODUÇÃO </a:t>
            </a:r>
            <a:endParaRPr 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ckThin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4000"/>
              <a:t>Citação</a:t>
            </a:r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250825" y="1595438"/>
            <a:ext cx="8642350" cy="2870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pt-BR" sz="2400" b="1"/>
              <a:t>Autor(es). Periódico ano; volume: pág inicial-final.</a:t>
            </a:r>
          </a:p>
          <a:p>
            <a:pPr algn="l">
              <a:lnSpc>
                <a:spcPct val="160000"/>
              </a:lnSpc>
            </a:pPr>
            <a:r>
              <a:rPr lang="pt-BR" sz="2400"/>
              <a:t>Exemplo: </a:t>
            </a:r>
            <a:br>
              <a:rPr lang="pt-BR" sz="2400"/>
            </a:br>
            <a:r>
              <a:rPr lang="pt-BR" sz="2200"/>
              <a:t>Um autor: 	</a:t>
            </a:r>
            <a:r>
              <a:rPr lang="sv-SE" sz="2200"/>
              <a:t>O’Sullivan. Int J Sports Med 2003;24:404-9.</a:t>
            </a:r>
          </a:p>
          <a:p>
            <a:pPr algn="l">
              <a:lnSpc>
                <a:spcPct val="160000"/>
              </a:lnSpc>
            </a:pPr>
            <a:r>
              <a:rPr lang="pt-BR" sz="2200"/>
              <a:t>Dois autores: 	Mitchell &amp; DiLauro. Int J Sport Nutr 1997;7:185-96.</a:t>
            </a:r>
            <a:br>
              <a:rPr lang="pt-BR" sz="2200"/>
            </a:br>
            <a:r>
              <a:rPr lang="pt-BR" sz="2200"/>
              <a:t>Três ou mais: 	Gokce et al. J Am Coll Cardiol 2003;41:1769-75. </a:t>
            </a:r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>
            <a:off x="250825" y="1557338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344069" name="Line 5"/>
          <p:cNvSpPr>
            <a:spLocks noChangeShapeType="1"/>
          </p:cNvSpPr>
          <p:nvPr/>
        </p:nvSpPr>
        <p:spPr bwMode="auto">
          <a:xfrm>
            <a:off x="252413" y="4581525"/>
            <a:ext cx="8642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25" name="Rectangle 21" descr="Pergaminho"/>
          <p:cNvSpPr>
            <a:spLocks noChangeArrowheads="1"/>
          </p:cNvSpPr>
          <p:nvPr/>
        </p:nvSpPr>
        <p:spPr bwMode="auto">
          <a:xfrm>
            <a:off x="179388" y="1125538"/>
            <a:ext cx="8713787" cy="56594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600"/>
              <a:t>Evidências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250825" y="1341438"/>
            <a:ext cx="8569325" cy="71913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0000"/>
                  <a:invGamma/>
                  <a:alpha val="74001"/>
                </a:schemeClr>
              </a:gs>
              <a:gs pos="50000">
                <a:schemeClr val="folHlink">
                  <a:alpha val="75999"/>
                </a:schemeClr>
              </a:gs>
              <a:gs pos="100000">
                <a:schemeClr val="folHlink">
                  <a:gamma/>
                  <a:shade val="40000"/>
                  <a:invGamma/>
                  <a:alpha val="74001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160000"/>
              </a:lnSpc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ENDOTÉLIO </a:t>
            </a:r>
            <a:r>
              <a:rPr lang="pt-B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pt-BR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responsável pelo tônus e reatividade vascular </a:t>
            </a:r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323850" y="5526088"/>
            <a:ext cx="8424863" cy="1006475"/>
          </a:xfrm>
          <a:prstGeom prst="rect">
            <a:avLst/>
          </a:prstGeom>
          <a:solidFill>
            <a:srgbClr val="FFFFFF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468313" y="5464175"/>
            <a:ext cx="8207375" cy="10826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Gokce et al. J Am Coll Cardiol 2003;41:1769-75. </a:t>
            </a:r>
          </a:p>
          <a:p>
            <a:r>
              <a:rPr lang="pt-BR"/>
              <a:t>Gokce et al. Am J Cardiol 2002;90:124-7.</a:t>
            </a:r>
          </a:p>
          <a:p>
            <a:r>
              <a:rPr lang="pt-BR"/>
              <a:t>O’Sullivan. Int J Sports Med 2003;24:404-9.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323850" y="5516563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2924175" y="2349500"/>
            <a:ext cx="3303588" cy="11747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b="1"/>
              <a:t> </a:t>
            </a:r>
            <a:r>
              <a:rPr lang="pt-BR" sz="2800" b="1">
                <a:solidFill>
                  <a:schemeClr val="folHlink"/>
                </a:solidFill>
              </a:rPr>
              <a:t>Disfunção endotelial</a:t>
            </a:r>
            <a:r>
              <a:rPr lang="pt-BR" sz="2800" b="1"/>
              <a:t> 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57213" y="3917950"/>
            <a:ext cx="329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pt-BR" sz="2400"/>
              <a:t> Insuficiência cardíaca 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2924175" y="4518025"/>
            <a:ext cx="3294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400"/>
              <a:t> Doença arterial coronariana </a:t>
            </a:r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5508625" y="3917950"/>
            <a:ext cx="3294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pt-BR" sz="2400"/>
              <a:t> Aparentemente</a:t>
            </a:r>
            <a:br>
              <a:rPr lang="pt-BR" sz="2400"/>
            </a:br>
            <a:r>
              <a:rPr lang="pt-BR" sz="2400"/>
              <a:t>saudáveis</a:t>
            </a:r>
          </a:p>
        </p:txBody>
      </p:sp>
      <p:sp>
        <p:nvSpPr>
          <p:cNvPr id="277522" name="AutoShape 18"/>
          <p:cNvSpPr>
            <a:spLocks noChangeArrowheads="1"/>
          </p:cNvSpPr>
          <p:nvPr/>
        </p:nvSpPr>
        <p:spPr bwMode="auto">
          <a:xfrm rot="5400000" flipH="1">
            <a:off x="1871662" y="3006726"/>
            <a:ext cx="790575" cy="863600"/>
          </a:xfrm>
          <a:custGeom>
            <a:avLst/>
            <a:gdLst>
              <a:gd name="G0" fmla="+- 10149 0 0"/>
              <a:gd name="G1" fmla="+- 18000 0 0"/>
              <a:gd name="G2" fmla="+- 5082 0 0"/>
              <a:gd name="G3" fmla="*/ 10149 1 2"/>
              <a:gd name="G4" fmla="+- G3 10800 0"/>
              <a:gd name="G5" fmla="+- 21600 10149 18000"/>
              <a:gd name="G6" fmla="+- 18000 5082 0"/>
              <a:gd name="G7" fmla="*/ G6 1 2"/>
              <a:gd name="G8" fmla="*/ 180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000 1 2"/>
              <a:gd name="G15" fmla="+- G5 0 G4"/>
              <a:gd name="G16" fmla="+- G0 0 G4"/>
              <a:gd name="G17" fmla="*/ G2 G15 G16"/>
              <a:gd name="T0" fmla="*/ 15875 w 21600"/>
              <a:gd name="T1" fmla="*/ 0 h 21600"/>
              <a:gd name="T2" fmla="*/ 10149 w 21600"/>
              <a:gd name="T3" fmla="*/ 5082 h 21600"/>
              <a:gd name="T4" fmla="*/ 0 w 21600"/>
              <a:gd name="T5" fmla="*/ 19050 h 21600"/>
              <a:gd name="T6" fmla="*/ 9000 w 21600"/>
              <a:gd name="T7" fmla="*/ 21600 h 21600"/>
              <a:gd name="T8" fmla="*/ 18000 w 21600"/>
              <a:gd name="T9" fmla="*/ 13849 h 21600"/>
              <a:gd name="T10" fmla="*/ 21600 w 21600"/>
              <a:gd name="T11" fmla="*/ 50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75" y="0"/>
                </a:moveTo>
                <a:lnTo>
                  <a:pt x="10149" y="5082"/>
                </a:lnTo>
                <a:lnTo>
                  <a:pt x="13749" y="5082"/>
                </a:lnTo>
                <a:lnTo>
                  <a:pt x="13749" y="16499"/>
                </a:lnTo>
                <a:lnTo>
                  <a:pt x="0" y="16499"/>
                </a:lnTo>
                <a:lnTo>
                  <a:pt x="0" y="21600"/>
                </a:lnTo>
                <a:lnTo>
                  <a:pt x="18000" y="21600"/>
                </a:lnTo>
                <a:lnTo>
                  <a:pt x="18000" y="5082"/>
                </a:lnTo>
                <a:lnTo>
                  <a:pt x="21600" y="5082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127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23" name="AutoShape 19"/>
          <p:cNvSpPr>
            <a:spLocks noChangeArrowheads="1"/>
          </p:cNvSpPr>
          <p:nvPr/>
        </p:nvSpPr>
        <p:spPr bwMode="auto">
          <a:xfrm rot="5400000" flipH="1" flipV="1">
            <a:off x="6553200" y="3006726"/>
            <a:ext cx="790575" cy="863600"/>
          </a:xfrm>
          <a:custGeom>
            <a:avLst/>
            <a:gdLst>
              <a:gd name="G0" fmla="+- 10149 0 0"/>
              <a:gd name="G1" fmla="+- 18000 0 0"/>
              <a:gd name="G2" fmla="+- 5082 0 0"/>
              <a:gd name="G3" fmla="*/ 10149 1 2"/>
              <a:gd name="G4" fmla="+- G3 10800 0"/>
              <a:gd name="G5" fmla="+- 21600 10149 18000"/>
              <a:gd name="G6" fmla="+- 18000 5082 0"/>
              <a:gd name="G7" fmla="*/ G6 1 2"/>
              <a:gd name="G8" fmla="*/ 18000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000 1 2"/>
              <a:gd name="G15" fmla="+- G5 0 G4"/>
              <a:gd name="G16" fmla="+- G0 0 G4"/>
              <a:gd name="G17" fmla="*/ G2 G15 G16"/>
              <a:gd name="T0" fmla="*/ 15875 w 21600"/>
              <a:gd name="T1" fmla="*/ 0 h 21600"/>
              <a:gd name="T2" fmla="*/ 10149 w 21600"/>
              <a:gd name="T3" fmla="*/ 5082 h 21600"/>
              <a:gd name="T4" fmla="*/ 0 w 21600"/>
              <a:gd name="T5" fmla="*/ 19050 h 21600"/>
              <a:gd name="T6" fmla="*/ 9000 w 21600"/>
              <a:gd name="T7" fmla="*/ 21600 h 21600"/>
              <a:gd name="T8" fmla="*/ 18000 w 21600"/>
              <a:gd name="T9" fmla="*/ 13849 h 21600"/>
              <a:gd name="T10" fmla="*/ 21600 w 21600"/>
              <a:gd name="T11" fmla="*/ 50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875" y="0"/>
                </a:moveTo>
                <a:lnTo>
                  <a:pt x="10149" y="5082"/>
                </a:lnTo>
                <a:lnTo>
                  <a:pt x="13749" y="5082"/>
                </a:lnTo>
                <a:lnTo>
                  <a:pt x="13749" y="16499"/>
                </a:lnTo>
                <a:lnTo>
                  <a:pt x="0" y="16499"/>
                </a:lnTo>
                <a:lnTo>
                  <a:pt x="0" y="21600"/>
                </a:lnTo>
                <a:lnTo>
                  <a:pt x="18000" y="21600"/>
                </a:lnTo>
                <a:lnTo>
                  <a:pt x="18000" y="5082"/>
                </a:lnTo>
                <a:lnTo>
                  <a:pt x="21600" y="5082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127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24" name="AutoShape 20"/>
          <p:cNvSpPr>
            <a:spLocks noChangeArrowheads="1"/>
          </p:cNvSpPr>
          <p:nvPr/>
        </p:nvSpPr>
        <p:spPr bwMode="auto">
          <a:xfrm flipV="1">
            <a:off x="4373563" y="3582988"/>
            <a:ext cx="360362" cy="863600"/>
          </a:xfrm>
          <a:prstGeom prst="downArrow">
            <a:avLst>
              <a:gd name="adj1" fmla="val 50000"/>
              <a:gd name="adj2" fmla="val 59912"/>
            </a:avLst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18900000" scaled="1"/>
          </a:gradFill>
          <a:ln w="127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7526" name="Line 22"/>
          <p:cNvSpPr>
            <a:spLocks noChangeShapeType="1"/>
          </p:cNvSpPr>
          <p:nvPr/>
        </p:nvSpPr>
        <p:spPr bwMode="auto">
          <a:xfrm>
            <a:off x="323850" y="6524625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pt-BR"/>
          </a:p>
        </p:txBody>
      </p:sp>
      <p:sp>
        <p:nvSpPr>
          <p:cNvPr id="277527" name="Text Box 23"/>
          <p:cNvSpPr txBox="1">
            <a:spLocks noChangeArrowheads="1"/>
          </p:cNvSpPr>
          <p:nvPr/>
        </p:nvSpPr>
        <p:spPr bwMode="auto">
          <a:xfrm>
            <a:off x="179388" y="476250"/>
            <a:ext cx="1582737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Exemplo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6" name="Rectangle 28" descr="Pergaminho"/>
          <p:cNvSpPr>
            <a:spLocks noChangeArrowheads="1"/>
          </p:cNvSpPr>
          <p:nvPr/>
        </p:nvSpPr>
        <p:spPr bwMode="auto">
          <a:xfrm>
            <a:off x="179388" y="1125538"/>
            <a:ext cx="8713787" cy="53276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3600"/>
              <a:t>Evidências</a:t>
            </a:r>
          </a:p>
        </p:txBody>
      </p:sp>
      <p:sp>
        <p:nvSpPr>
          <p:cNvPr id="278550" name="Rectangle 22"/>
          <p:cNvSpPr>
            <a:spLocks noChangeArrowheads="1"/>
          </p:cNvSpPr>
          <p:nvPr/>
        </p:nvSpPr>
        <p:spPr bwMode="auto">
          <a:xfrm>
            <a:off x="395288" y="2411413"/>
            <a:ext cx="835342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800" i="1"/>
              <a:t> </a:t>
            </a:r>
            <a:r>
              <a:rPr lang="pt-BR" sz="2800" i="1">
                <a:sym typeface="Symbol" pitchFamily="18" charset="2"/>
              </a:rPr>
              <a:t> </a:t>
            </a:r>
            <a:r>
              <a:rPr lang="pt-BR" sz="2800" i="1"/>
              <a:t>1 RM </a:t>
            </a:r>
            <a:endParaRPr lang="pt-BR" sz="2400"/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000"/>
              <a:t>    Becque et al. Med Sci Sports Exerc 1997;29(suppl 5):S146</a:t>
            </a:r>
            <a:r>
              <a:rPr lang="pt-BR" sz="2800" i="1"/>
              <a:t> 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endParaRPr lang="pt-BR" sz="2000" i="1"/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400"/>
              <a:t> </a:t>
            </a:r>
            <a:r>
              <a:rPr lang="pt-BR" sz="2800" i="1">
                <a:sym typeface="Symbol" pitchFamily="18" charset="2"/>
              </a:rPr>
              <a:t> </a:t>
            </a:r>
            <a:r>
              <a:rPr lang="pt-BR" sz="2800" i="1"/>
              <a:t>Número de repetições</a:t>
            </a:r>
            <a:r>
              <a:rPr lang="pt-BR" sz="2800"/>
              <a:t>         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000"/>
              <a:t>   Volek et al. J Am Diet Assoc 1997;97:765-70</a:t>
            </a:r>
          </a:p>
          <a:p>
            <a:pPr lvl="1" algn="l" eaLnBrk="0" hangingPunct="0">
              <a:lnSpc>
                <a:spcPct val="70000"/>
              </a:lnSpc>
              <a:spcBef>
                <a:spcPct val="20000"/>
              </a:spcBef>
            </a:pPr>
            <a:endParaRPr lang="pt-BR" sz="2000"/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400"/>
              <a:t> </a:t>
            </a:r>
            <a:r>
              <a:rPr lang="pt-BR" sz="2800" i="1">
                <a:sym typeface="Symbol" pitchFamily="18" charset="2"/>
              </a:rPr>
              <a:t></a:t>
            </a:r>
            <a:r>
              <a:rPr lang="pt-BR" sz="2400"/>
              <a:t> </a:t>
            </a:r>
            <a:r>
              <a:rPr lang="pt-BR" sz="2800" i="1"/>
              <a:t>Trabalho total</a:t>
            </a:r>
          </a:p>
          <a:p>
            <a:pPr algn="l" eaLnBrk="0" hangingPunct="0">
              <a:lnSpc>
                <a:spcPct val="70000"/>
              </a:lnSpc>
              <a:spcBef>
                <a:spcPct val="20000"/>
              </a:spcBef>
            </a:pPr>
            <a:r>
              <a:rPr lang="pt-BR" sz="2000"/>
              <a:t>   Johnson et al. Med Sci Sports Exerc 1997;29(suppl 5):S251</a:t>
            </a:r>
            <a:r>
              <a:rPr lang="pt-BR" sz="2800" i="1"/>
              <a:t> </a:t>
            </a:r>
          </a:p>
        </p:txBody>
      </p:sp>
      <p:sp>
        <p:nvSpPr>
          <p:cNvPr id="278551" name="Text Box 23"/>
          <p:cNvSpPr txBox="1">
            <a:spLocks noChangeArrowheads="1"/>
          </p:cNvSpPr>
          <p:nvPr/>
        </p:nvSpPr>
        <p:spPr bwMode="auto">
          <a:xfrm>
            <a:off x="250825" y="1219200"/>
            <a:ext cx="85693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pt-BR" sz="2800"/>
              <a:t>EFEITOS DA SUPLEMENTAÇÃO DE CREATINA </a:t>
            </a: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</a:pPr>
            <a:r>
              <a:rPr lang="pt-BR" sz="2800"/>
              <a:t>- Sobre a </a:t>
            </a:r>
            <a:r>
              <a:rPr lang="pt-BR" sz="2800" b="1"/>
              <a:t>Força</a:t>
            </a:r>
            <a:r>
              <a:rPr lang="pt-BR" sz="2800"/>
              <a:t>: </a:t>
            </a:r>
          </a:p>
        </p:txBody>
      </p:sp>
      <p:sp>
        <p:nvSpPr>
          <p:cNvPr id="278554" name="Rectangle 26"/>
          <p:cNvSpPr>
            <a:spLocks noChangeArrowheads="1"/>
          </p:cNvSpPr>
          <p:nvPr/>
        </p:nvSpPr>
        <p:spPr bwMode="auto">
          <a:xfrm>
            <a:off x="250825" y="5421313"/>
            <a:ext cx="8064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2800"/>
              <a:t>- Sobre a </a:t>
            </a:r>
            <a:r>
              <a:rPr lang="pt-BR" sz="2800" b="1"/>
              <a:t>Potência</a:t>
            </a:r>
            <a:r>
              <a:rPr lang="pt-BR" sz="2800"/>
              <a:t>: </a:t>
            </a:r>
            <a:br>
              <a:rPr lang="pt-BR" sz="2800"/>
            </a:br>
            <a:r>
              <a:rPr lang="pt-BR" sz="2800"/>
              <a:t>    </a:t>
            </a:r>
            <a:r>
              <a:rPr lang="pt-BR" sz="3200"/>
              <a:t>...</a:t>
            </a:r>
            <a:endParaRPr lang="pt-BR" sz="2200"/>
          </a:p>
        </p:txBody>
      </p:sp>
      <p:sp>
        <p:nvSpPr>
          <p:cNvPr id="278558" name="Text Box 30"/>
          <p:cNvSpPr txBox="1">
            <a:spLocks noChangeArrowheads="1"/>
          </p:cNvSpPr>
          <p:nvPr/>
        </p:nvSpPr>
        <p:spPr bwMode="auto">
          <a:xfrm>
            <a:off x="179388" y="476250"/>
            <a:ext cx="1582737" cy="422275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Exemplo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ign padrão">
  <a:themeElements>
    <a:clrScheme name="2_Design padrão 16">
      <a:dk1>
        <a:srgbClr val="000000"/>
      </a:dk1>
      <a:lt1>
        <a:srgbClr val="008080"/>
      </a:lt1>
      <a:dk2>
        <a:srgbClr val="FFFFFF"/>
      </a:dk2>
      <a:lt2>
        <a:srgbClr val="EAEAEA"/>
      </a:lt2>
      <a:accent1>
        <a:srgbClr val="BBE0E3"/>
      </a:accent1>
      <a:accent2>
        <a:srgbClr val="FF9900"/>
      </a:accent2>
      <a:accent3>
        <a:srgbClr val="AAC0C0"/>
      </a:accent3>
      <a:accent4>
        <a:srgbClr val="000000"/>
      </a:accent4>
      <a:accent5>
        <a:srgbClr val="DAEDEF"/>
      </a:accent5>
      <a:accent6>
        <a:srgbClr val="E78A00"/>
      </a:accent6>
      <a:hlink>
        <a:srgbClr val="CC3300"/>
      </a:hlink>
      <a:folHlink>
        <a:srgbClr val="990000"/>
      </a:folHlink>
    </a:clrScheme>
    <a:fontScheme name="2_Design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3">
        <a:dk1>
          <a:srgbClr val="000000"/>
        </a:dk1>
        <a:lt1>
          <a:srgbClr val="0080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14">
        <a:dk1>
          <a:srgbClr val="808080"/>
        </a:dk1>
        <a:lt1>
          <a:srgbClr val="FFFFFF"/>
        </a:lt1>
        <a:dk2>
          <a:srgbClr val="00808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5">
        <a:dk1>
          <a:srgbClr val="000000"/>
        </a:dk1>
        <a:lt1>
          <a:srgbClr val="008080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16">
        <a:dk1>
          <a:srgbClr val="000000"/>
        </a:dk1>
        <a:lt1>
          <a:srgbClr val="008080"/>
        </a:lt1>
        <a:dk2>
          <a:srgbClr val="FFFFFF"/>
        </a:dk2>
        <a:lt2>
          <a:srgbClr val="EAEAEA"/>
        </a:lt2>
        <a:accent1>
          <a:srgbClr val="BBE0E3"/>
        </a:accent1>
        <a:accent2>
          <a:srgbClr val="FF9900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E78A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1_Design padrão 14">
      <a:dk1>
        <a:srgbClr val="FFFF99"/>
      </a:dk1>
      <a:lt1>
        <a:srgbClr val="FFFF99"/>
      </a:lt1>
      <a:dk2>
        <a:srgbClr val="000066"/>
      </a:dk2>
      <a:lt2>
        <a:srgbClr val="FFCC00"/>
      </a:lt2>
      <a:accent1>
        <a:srgbClr val="FFCC00"/>
      </a:accent1>
      <a:accent2>
        <a:srgbClr val="990000"/>
      </a:accent2>
      <a:accent3>
        <a:srgbClr val="AAAAB8"/>
      </a:accent3>
      <a:accent4>
        <a:srgbClr val="DADA82"/>
      </a:accent4>
      <a:accent5>
        <a:srgbClr val="FFE2AA"/>
      </a:accent5>
      <a:accent6>
        <a:srgbClr val="8A0000"/>
      </a:accent6>
      <a:hlink>
        <a:srgbClr val="CC66FF"/>
      </a:hlink>
      <a:folHlink>
        <a:srgbClr val="CCCCFF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3">
        <a:dk1>
          <a:srgbClr val="FFFF99"/>
        </a:dk1>
        <a:lt1>
          <a:srgbClr val="FFFFFF"/>
        </a:lt1>
        <a:dk2>
          <a:srgbClr val="000066"/>
        </a:dk2>
        <a:lt2>
          <a:srgbClr val="FFCC00"/>
        </a:lt2>
        <a:accent1>
          <a:srgbClr val="FFCC00"/>
        </a:accent1>
        <a:accent2>
          <a:srgbClr val="990000"/>
        </a:accent2>
        <a:accent3>
          <a:srgbClr val="AAAAB8"/>
        </a:accent3>
        <a:accent4>
          <a:srgbClr val="DADADA"/>
        </a:accent4>
        <a:accent5>
          <a:srgbClr val="FFE2AA"/>
        </a:accent5>
        <a:accent6>
          <a:srgbClr val="8A0000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4">
        <a:dk1>
          <a:srgbClr val="FFFF99"/>
        </a:dk1>
        <a:lt1>
          <a:srgbClr val="FFFF99"/>
        </a:lt1>
        <a:dk2>
          <a:srgbClr val="000066"/>
        </a:dk2>
        <a:lt2>
          <a:srgbClr val="FFCC00"/>
        </a:lt2>
        <a:accent1>
          <a:srgbClr val="FFCC00"/>
        </a:accent1>
        <a:accent2>
          <a:srgbClr val="990000"/>
        </a:accent2>
        <a:accent3>
          <a:srgbClr val="AAAAB8"/>
        </a:accent3>
        <a:accent4>
          <a:srgbClr val="DADA82"/>
        </a:accent4>
        <a:accent5>
          <a:srgbClr val="FFE2AA"/>
        </a:accent5>
        <a:accent6>
          <a:srgbClr val="8A0000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sign padrão">
  <a:themeElements>
    <a:clrScheme name="3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sign padrão">
  <a:themeElements>
    <a:clrScheme name="4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4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sign padrão">
  <a:themeElements>
    <a:clrScheme name="5_Design padrão 16">
      <a:dk1>
        <a:srgbClr val="000000"/>
      </a:dk1>
      <a:lt1>
        <a:srgbClr val="008080"/>
      </a:lt1>
      <a:dk2>
        <a:srgbClr val="FFFFFF"/>
      </a:dk2>
      <a:lt2>
        <a:srgbClr val="EAEAEA"/>
      </a:lt2>
      <a:accent1>
        <a:srgbClr val="BBE0E3"/>
      </a:accent1>
      <a:accent2>
        <a:srgbClr val="FF9900"/>
      </a:accent2>
      <a:accent3>
        <a:srgbClr val="AAC0C0"/>
      </a:accent3>
      <a:accent4>
        <a:srgbClr val="000000"/>
      </a:accent4>
      <a:accent5>
        <a:srgbClr val="DAEDEF"/>
      </a:accent5>
      <a:accent6>
        <a:srgbClr val="E78A00"/>
      </a:accent6>
      <a:hlink>
        <a:srgbClr val="CC3300"/>
      </a:hlink>
      <a:folHlink>
        <a:srgbClr val="990000"/>
      </a:folHlink>
    </a:clrScheme>
    <a:fontScheme name="5_Design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tx2">
                <a:gamma/>
                <a:shade val="76078"/>
                <a:invGamma/>
              </a:schemeClr>
            </a:gs>
            <a:gs pos="50000">
              <a:schemeClr val="tx2"/>
            </a:gs>
            <a:gs pos="100000">
              <a:schemeClr val="tx2">
                <a:gamma/>
                <a:shade val="76078"/>
                <a:invGamma/>
              </a:schemeClr>
            </a:gs>
          </a:gsLst>
          <a:lin ang="18900000" scaled="1"/>
        </a:gradFill>
        <a:ln w="57150" cap="flat" cmpd="thinThick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5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13">
        <a:dk1>
          <a:srgbClr val="000000"/>
        </a:dk1>
        <a:lt1>
          <a:srgbClr val="0080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14">
        <a:dk1>
          <a:srgbClr val="808080"/>
        </a:dk1>
        <a:lt1>
          <a:srgbClr val="FFFFFF"/>
        </a:lt1>
        <a:dk2>
          <a:srgbClr val="00808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sign padrão 15">
        <a:dk1>
          <a:srgbClr val="000000"/>
        </a:dk1>
        <a:lt1>
          <a:srgbClr val="008080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sign padrão 16">
        <a:dk1>
          <a:srgbClr val="000000"/>
        </a:dk1>
        <a:lt1>
          <a:srgbClr val="008080"/>
        </a:lt1>
        <a:dk2>
          <a:srgbClr val="FFFFFF"/>
        </a:dk2>
        <a:lt2>
          <a:srgbClr val="EAEAEA"/>
        </a:lt2>
        <a:accent1>
          <a:srgbClr val="BBE0E3"/>
        </a:accent1>
        <a:accent2>
          <a:srgbClr val="FF9900"/>
        </a:accent2>
        <a:accent3>
          <a:srgbClr val="AAC0C0"/>
        </a:accent3>
        <a:accent4>
          <a:srgbClr val="000000"/>
        </a:accent4>
        <a:accent5>
          <a:srgbClr val="DAEDEF"/>
        </a:accent5>
        <a:accent6>
          <a:srgbClr val="E78A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</TotalTime>
  <Words>976</Words>
  <Application>Microsoft Office PowerPoint</Application>
  <PresentationFormat>Apresentação na tela (4:3)</PresentationFormat>
  <Paragraphs>204</Paragraphs>
  <Slides>27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2_Design padrão</vt:lpstr>
      <vt:lpstr>1_Design padrão</vt:lpstr>
      <vt:lpstr>3_Design padrão</vt:lpstr>
      <vt:lpstr>4_Design padrão</vt:lpstr>
      <vt:lpstr>5_Design padrão</vt:lpstr>
      <vt:lpstr>Sugestão Para Apresentação  de ESTUDO DE REVISÃO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Será que o alongamento em determinadas circunstâncias pode interferir de maneira aguda no desempenho da força 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Cláudia Meirelles</dc:creator>
  <cp:lastModifiedBy>Claudia</cp:lastModifiedBy>
  <cp:revision>311</cp:revision>
  <dcterms:created xsi:type="dcterms:W3CDTF">2005-09-20T13:40:46Z</dcterms:created>
  <dcterms:modified xsi:type="dcterms:W3CDTF">2009-06-10T13:17:21Z</dcterms:modified>
</cp:coreProperties>
</file>